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70" r:id="rId2"/>
    <p:sldId id="271" r:id="rId3"/>
    <p:sldId id="284" r:id="rId4"/>
    <p:sldId id="283" r:id="rId5"/>
    <p:sldId id="285" r:id="rId6"/>
    <p:sldId id="286" r:id="rId7"/>
    <p:sldId id="287" r:id="rId8"/>
    <p:sldId id="272" r:id="rId9"/>
    <p:sldId id="273" r:id="rId10"/>
    <p:sldId id="274" r:id="rId11"/>
    <p:sldId id="275" r:id="rId12"/>
    <p:sldId id="276" r:id="rId13"/>
    <p:sldId id="277" r:id="rId14"/>
    <p:sldId id="278" r:id="rId15"/>
    <p:sldId id="280" r:id="rId16"/>
    <p:sldId id="279" r:id="rId17"/>
    <p:sldId id="281" r:id="rId18"/>
    <p:sldId id="282" r:id="rId19"/>
    <p:sldId id="288" r:id="rId20"/>
    <p:sldId id="257" r:id="rId21"/>
    <p:sldId id="258" r:id="rId22"/>
    <p:sldId id="259" r:id="rId23"/>
    <p:sldId id="260" r:id="rId24"/>
    <p:sldId id="261" r:id="rId25"/>
    <p:sldId id="262" r:id="rId26"/>
    <p:sldId id="263" r:id="rId27"/>
    <p:sldId id="264" r:id="rId28"/>
    <p:sldId id="265" r:id="rId29"/>
    <p:sldId id="266" r:id="rId30"/>
    <p:sldId id="267" r:id="rId31"/>
    <p:sldId id="269" r:id="rId32"/>
    <p:sldId id="289" r:id="rId33"/>
    <p:sldId id="290" r:id="rId34"/>
    <p:sldId id="291" r:id="rId35"/>
    <p:sldId id="292" r:id="rId36"/>
  </p:sldIdLst>
  <p:sldSz cx="9144000" cy="5145088"/>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86" autoAdjust="0"/>
    <p:restoredTop sz="90801" autoAdjust="0"/>
  </p:normalViewPr>
  <p:slideViewPr>
    <p:cSldViewPr>
      <p:cViewPr>
        <p:scale>
          <a:sx n="89" d="100"/>
          <a:sy n="89" d="100"/>
        </p:scale>
        <p:origin x="-608" y="-40"/>
      </p:cViewPr>
      <p:guideLst>
        <p:guide orient="horz" pos="1621"/>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8011F4-5269-4BE7-8EE9-A181B6B64F26}" type="datetimeFigureOut">
              <a:rPr lang="fr-FR" smtClean="0"/>
              <a:pPr/>
              <a:t>19/03/2018</a:t>
            </a:fld>
            <a:endParaRPr lang="fr-FR"/>
          </a:p>
        </p:txBody>
      </p:sp>
      <p:sp>
        <p:nvSpPr>
          <p:cNvPr id="4" name="Espace réservé de l'image des diapositives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D621A5C-9271-4AD7-B539-64264B37DEAA}" type="slidenum">
              <a:rPr lang="fr-FR" smtClean="0"/>
              <a:pPr/>
              <a:t>‹N°›</a:t>
            </a:fld>
            <a:endParaRPr lang="fr-FR"/>
          </a:p>
        </p:txBody>
      </p:sp>
    </p:spTree>
    <p:extLst>
      <p:ext uri="{BB962C8B-B14F-4D97-AF65-F5344CB8AC3E}">
        <p14:creationId xmlns:p14="http://schemas.microsoft.com/office/powerpoint/2010/main" val="3742219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B820E160-F603-41F3-A192-DC95957721C3}" type="slidenum">
              <a:rPr lang="ko-KR" altLang="en-US" smtClean="0"/>
              <a:pPr/>
              <a:t>1</a:t>
            </a:fld>
            <a:endParaRPr lang="ko-KR" altLang="en-US"/>
          </a:p>
        </p:txBody>
      </p:sp>
    </p:spTree>
    <p:extLst>
      <p:ext uri="{BB962C8B-B14F-4D97-AF65-F5344CB8AC3E}">
        <p14:creationId xmlns:p14="http://schemas.microsoft.com/office/powerpoint/2010/main" val="2316819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1598313"/>
            <a:ext cx="7772400" cy="1102859"/>
          </a:xfrm>
        </p:spPr>
        <p:txBody>
          <a:bodyPr/>
          <a:lstStyle/>
          <a:p>
            <a:r>
              <a:rPr lang="fr-FR"/>
              <a:t>Modifiez le style du titre</a:t>
            </a:r>
          </a:p>
        </p:txBody>
      </p:sp>
      <p:sp>
        <p:nvSpPr>
          <p:cNvPr id="3" name="Sous-titre 2"/>
          <p:cNvSpPr>
            <a:spLocks noGrp="1"/>
          </p:cNvSpPr>
          <p:nvPr>
            <p:ph type="subTitle" idx="1"/>
          </p:nvPr>
        </p:nvSpPr>
        <p:spPr>
          <a:xfrm>
            <a:off x="1371600" y="2915550"/>
            <a:ext cx="6400800" cy="1314856"/>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p>
        </p:txBody>
      </p:sp>
      <p:sp>
        <p:nvSpPr>
          <p:cNvPr id="4" name="Espace réservé de la date 3"/>
          <p:cNvSpPr>
            <a:spLocks noGrp="1"/>
          </p:cNvSpPr>
          <p:nvPr>
            <p:ph type="dt" sz="half" idx="10"/>
          </p:nvPr>
        </p:nvSpPr>
        <p:spPr/>
        <p:txBody>
          <a:bodyPr/>
          <a:lstStyle/>
          <a:p>
            <a:fld id="{47E2321C-6721-4C1D-82C4-5518EDF5A174}" type="datetimeFigureOut">
              <a:rPr lang="fr-FR" smtClean="0"/>
              <a:pPr/>
              <a:t>19/03/2018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3DA42DF-AA8F-4F71-91A3-AC1348B7953B}" type="slidenum">
              <a:rPr lang="fr-FR" smtClean="0"/>
              <a:pPr/>
              <a:t>‹N°›</a:t>
            </a:fld>
            <a:endParaRPr lang="fr-FR"/>
          </a:p>
        </p:txBody>
      </p:sp>
    </p:spTree>
    <p:extLst>
      <p:ext uri="{BB962C8B-B14F-4D97-AF65-F5344CB8AC3E}">
        <p14:creationId xmlns:p14="http://schemas.microsoft.com/office/powerpoint/2010/main" val="536684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47E2321C-6721-4C1D-82C4-5518EDF5A174}" type="datetimeFigureOut">
              <a:rPr lang="fr-FR" smtClean="0"/>
              <a:pPr/>
              <a:t>19/03/2018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3DA42DF-AA8F-4F71-91A3-AC1348B7953B}" type="slidenum">
              <a:rPr lang="fr-FR" smtClean="0"/>
              <a:pPr/>
              <a:t>‹N°›</a:t>
            </a:fld>
            <a:endParaRPr lang="fr-FR"/>
          </a:p>
        </p:txBody>
      </p:sp>
    </p:spTree>
    <p:extLst>
      <p:ext uri="{BB962C8B-B14F-4D97-AF65-F5344CB8AC3E}">
        <p14:creationId xmlns:p14="http://schemas.microsoft.com/office/powerpoint/2010/main" val="370955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06042"/>
            <a:ext cx="2057400" cy="4389999"/>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457200" y="206042"/>
            <a:ext cx="6019800" cy="4389999"/>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47E2321C-6721-4C1D-82C4-5518EDF5A174}" type="datetimeFigureOut">
              <a:rPr lang="fr-FR" smtClean="0"/>
              <a:pPr/>
              <a:t>19/03/2018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3DA42DF-AA8F-4F71-91A3-AC1348B7953B}" type="slidenum">
              <a:rPr lang="fr-FR" smtClean="0"/>
              <a:pPr/>
              <a:t>‹N°›</a:t>
            </a:fld>
            <a:endParaRPr lang="fr-FR"/>
          </a:p>
        </p:txBody>
      </p:sp>
    </p:spTree>
    <p:extLst>
      <p:ext uri="{BB962C8B-B14F-4D97-AF65-F5344CB8AC3E}">
        <p14:creationId xmlns:p14="http://schemas.microsoft.com/office/powerpoint/2010/main" val="29444835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516"/>
            <a:ext cx="9144000" cy="576242"/>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759"/>
            <a:ext cx="9144000" cy="288121"/>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7785505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End Slide Layout">
    <p:spTree>
      <p:nvGrpSpPr>
        <p:cNvPr id="1" name=""/>
        <p:cNvGrpSpPr/>
        <p:nvPr/>
      </p:nvGrpSpPr>
      <p:grpSpPr>
        <a:xfrm>
          <a:off x="0" y="0"/>
          <a:ext cx="0" cy="0"/>
          <a:chOff x="0" y="0"/>
          <a:chExt cx="0" cy="0"/>
        </a:xfrm>
      </p:grpSpPr>
      <p:pic>
        <p:nvPicPr>
          <p:cNvPr id="18"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11707971">
            <a:off x="2873933" y="156321"/>
            <a:ext cx="1587121" cy="151495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4527839">
            <a:off x="3005215" y="3444938"/>
            <a:ext cx="158761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7414606">
            <a:off x="1967653" y="2193023"/>
            <a:ext cx="158761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4162721" flipH="1">
            <a:off x="2110513" y="805578"/>
            <a:ext cx="158761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7864253" flipH="1">
            <a:off x="3934339" y="142951"/>
            <a:ext cx="158761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20164798">
            <a:off x="5618206" y="2385452"/>
            <a:ext cx="1587121" cy="151495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17274931">
            <a:off x="5462913" y="736611"/>
            <a:ext cx="158761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729549">
            <a:off x="4788025" y="3371755"/>
            <a:ext cx="1587121" cy="151495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userDrawn="1"/>
        </p:nvGrpSpPr>
        <p:grpSpPr>
          <a:xfrm>
            <a:off x="2254580" y="248465"/>
            <a:ext cx="4634840" cy="4648159"/>
            <a:chOff x="1115616" y="1275607"/>
            <a:chExt cx="2585656" cy="2592286"/>
          </a:xfrm>
        </p:grpSpPr>
        <p:pic>
          <p:nvPicPr>
            <p:cNvPr id="5" name="Picture 2" descr="E:\002-KIMS BUSINESS\007-02-Googleslidesppt\02-GSppt-Contents-Kim\20170215\03-abs\item01-png.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5616" y="1275607"/>
              <a:ext cx="2585656" cy="2592286"/>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userDrawn="1"/>
          </p:nvSpPr>
          <p:spPr>
            <a:xfrm>
              <a:off x="1595313" y="1758619"/>
              <a:ext cx="1626263" cy="1626264"/>
            </a:xfrm>
            <a:prstGeom prst="ellipse">
              <a:avLst/>
            </a:prstGeom>
            <a:solidFill>
              <a:schemeClr val="bg1"/>
            </a:solidFill>
            <a:ln>
              <a:noFill/>
            </a:ln>
            <a:effectLst>
              <a:innerShdw blurRad="63500" dist="38100" dir="18900000">
                <a:prstClr val="black">
                  <a:alpha val="29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lt"/>
              </a:endParaRPr>
            </a:p>
          </p:txBody>
        </p:sp>
      </p:grpSp>
      <p:sp>
        <p:nvSpPr>
          <p:cNvPr id="10" name="Text Placeholder 9"/>
          <p:cNvSpPr>
            <a:spLocks noGrp="1"/>
          </p:cNvSpPr>
          <p:nvPr>
            <p:ph type="body" sz="quarter" idx="10" hasCustomPrompt="1"/>
          </p:nvPr>
        </p:nvSpPr>
        <p:spPr>
          <a:xfrm>
            <a:off x="3203849" y="2102251"/>
            <a:ext cx="2736303" cy="576241"/>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3203701" y="2678493"/>
            <a:ext cx="2736303" cy="432181"/>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a:t>
            </a:r>
          </a:p>
          <a:p>
            <a:pPr lvl="0"/>
            <a:r>
              <a:rPr lang="en-US" altLang="ko-KR" dirty="0"/>
              <a:t>of your subtitle Here</a:t>
            </a:r>
          </a:p>
        </p:txBody>
      </p:sp>
      <p:pic>
        <p:nvPicPr>
          <p:cNvPr id="2050"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 y="-22867"/>
            <a:ext cx="1587121" cy="1514958"/>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E:\002-KIMS BUSINESS\007-02-Googleslidesppt\02-GSppt-Contents-Kim\20170215\03-abs\item02-png.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740352" y="3625911"/>
            <a:ext cx="1407408" cy="1519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2193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923928" y="2644575"/>
            <a:ext cx="5220072" cy="1080453"/>
          </a:xfrm>
          <a:prstGeom prst="rect">
            <a:avLst/>
          </a:prstGeom>
        </p:spPr>
        <p:txBody>
          <a:bodyPr anchor="ctr"/>
          <a:lstStyle>
            <a:lvl1pPr marL="0" indent="0" algn="l">
              <a:lnSpc>
                <a:spcPct val="100000"/>
              </a:lnSpc>
              <a:buNone/>
              <a:defRPr sz="3600" b="1" baseline="0">
                <a:solidFill>
                  <a:schemeClr val="tx1">
                    <a:lumMod val="75000"/>
                    <a:lumOff val="25000"/>
                  </a:schemeClr>
                </a:solidFill>
                <a:latin typeface="+mj-lt"/>
                <a:cs typeface="Arial" pitchFamily="34" charset="0"/>
              </a:defRPr>
            </a:lvl1pPr>
          </a:lstStyle>
          <a:p>
            <a:pPr lvl="0"/>
            <a:r>
              <a:rPr lang="en-US" altLang="ko-KR" sz="3600" dirty="0">
                <a:ea typeface="맑은 고딕" pitchFamily="50" charset="-127"/>
              </a:rPr>
              <a:t>FREE PPT TEMPLATES</a:t>
            </a:r>
            <a:endParaRPr lang="en-US" altLang="ko-KR" dirty="0"/>
          </a:p>
        </p:txBody>
      </p:sp>
      <p:sp>
        <p:nvSpPr>
          <p:cNvPr id="11" name="Text Placeholder 9"/>
          <p:cNvSpPr>
            <a:spLocks noGrp="1"/>
          </p:cNvSpPr>
          <p:nvPr>
            <p:ph type="body" sz="quarter" idx="11" hasCustomPrompt="1"/>
          </p:nvPr>
        </p:nvSpPr>
        <p:spPr>
          <a:xfrm>
            <a:off x="3923928" y="3725028"/>
            <a:ext cx="5219924" cy="504212"/>
          </a:xfrm>
          <a:prstGeom prst="rect">
            <a:avLst/>
          </a:prstGeom>
        </p:spPr>
        <p:txBody>
          <a:bodyPr anchor="ctr"/>
          <a:lstStyle>
            <a:lvl1pPr marL="0" indent="0" algn="l">
              <a:lnSpc>
                <a:spcPct val="100000"/>
              </a:lnSpc>
              <a:buNone/>
              <a:defRPr sz="1400" b="0" baseline="0">
                <a:solidFill>
                  <a:schemeClr val="tx1">
                    <a:lumMod val="75000"/>
                    <a:lumOff val="25000"/>
                  </a:schemeClr>
                </a:solidFill>
                <a:latin typeface="+mn-lt"/>
                <a:cs typeface="Arial" pitchFamily="34" charset="0"/>
              </a:defRPr>
            </a:lvl1pPr>
          </a:lstStyle>
          <a:p>
            <a:pPr lvl="0"/>
            <a:r>
              <a:rPr lang="en-US" altLang="ko-KR" dirty="0"/>
              <a:t>INSTERT THE TITLE OF YOUR </a:t>
            </a:r>
          </a:p>
          <a:p>
            <a:pPr lvl="0"/>
            <a:r>
              <a:rPr lang="en-US" altLang="ko-KR" dirty="0"/>
              <a:t>PRESENTATION HERE</a:t>
            </a:r>
            <a:endParaRPr lang="ko-KR" altLang="en-US" dirty="0"/>
          </a:p>
        </p:txBody>
      </p:sp>
    </p:spTree>
    <p:extLst>
      <p:ext uri="{BB962C8B-B14F-4D97-AF65-F5344CB8AC3E}">
        <p14:creationId xmlns:p14="http://schemas.microsoft.com/office/powerpoint/2010/main" val="9852107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8667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47E2321C-6721-4C1D-82C4-5518EDF5A174}" type="datetimeFigureOut">
              <a:rPr lang="fr-FR" smtClean="0"/>
              <a:pPr/>
              <a:t>19/03/2018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3DA42DF-AA8F-4F71-91A3-AC1348B7953B}" type="slidenum">
              <a:rPr lang="fr-FR" smtClean="0"/>
              <a:pPr/>
              <a:t>‹N°›</a:t>
            </a:fld>
            <a:endParaRPr lang="fr-FR"/>
          </a:p>
        </p:txBody>
      </p:sp>
    </p:spTree>
    <p:extLst>
      <p:ext uri="{BB962C8B-B14F-4D97-AF65-F5344CB8AC3E}">
        <p14:creationId xmlns:p14="http://schemas.microsoft.com/office/powerpoint/2010/main" val="1210617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3306196"/>
            <a:ext cx="7772400" cy="1021872"/>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a:off x="722313" y="2180708"/>
            <a:ext cx="7772400" cy="112548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47E2321C-6721-4C1D-82C4-5518EDF5A174}" type="datetimeFigureOut">
              <a:rPr lang="fr-FR" smtClean="0"/>
              <a:pPr/>
              <a:t>19/03/2018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3DA42DF-AA8F-4F71-91A3-AC1348B7953B}" type="slidenum">
              <a:rPr lang="fr-FR" smtClean="0"/>
              <a:pPr/>
              <a:t>‹N°›</a:t>
            </a:fld>
            <a:endParaRPr lang="fr-FR"/>
          </a:p>
        </p:txBody>
      </p:sp>
    </p:spTree>
    <p:extLst>
      <p:ext uri="{BB962C8B-B14F-4D97-AF65-F5344CB8AC3E}">
        <p14:creationId xmlns:p14="http://schemas.microsoft.com/office/powerpoint/2010/main" val="3712313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457200" y="1200521"/>
            <a:ext cx="4038600" cy="3395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200521"/>
            <a:ext cx="4038600" cy="3395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47E2321C-6721-4C1D-82C4-5518EDF5A174}" type="datetimeFigureOut">
              <a:rPr lang="fr-FR" smtClean="0"/>
              <a:pPr/>
              <a:t>19/03/2018</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93DA42DF-AA8F-4F71-91A3-AC1348B7953B}" type="slidenum">
              <a:rPr lang="fr-FR" smtClean="0"/>
              <a:pPr/>
              <a:t>‹N°›</a:t>
            </a:fld>
            <a:endParaRPr lang="fr-FR"/>
          </a:p>
        </p:txBody>
      </p:sp>
    </p:spTree>
    <p:extLst>
      <p:ext uri="{BB962C8B-B14F-4D97-AF65-F5344CB8AC3E}">
        <p14:creationId xmlns:p14="http://schemas.microsoft.com/office/powerpoint/2010/main" val="3711623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457200" y="1151690"/>
            <a:ext cx="4040188"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457200" y="1631660"/>
            <a:ext cx="4040188"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45026" y="1151690"/>
            <a:ext cx="4041775"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4645026" y="1631660"/>
            <a:ext cx="4041775"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47E2321C-6721-4C1D-82C4-5518EDF5A174}" type="datetimeFigureOut">
              <a:rPr lang="fr-FR" smtClean="0"/>
              <a:pPr/>
              <a:t>19/03/2018</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93DA42DF-AA8F-4F71-91A3-AC1348B7953B}" type="slidenum">
              <a:rPr lang="fr-FR" smtClean="0"/>
              <a:pPr/>
              <a:t>‹N°›</a:t>
            </a:fld>
            <a:endParaRPr lang="fr-FR"/>
          </a:p>
        </p:txBody>
      </p:sp>
    </p:spTree>
    <p:extLst>
      <p:ext uri="{BB962C8B-B14F-4D97-AF65-F5344CB8AC3E}">
        <p14:creationId xmlns:p14="http://schemas.microsoft.com/office/powerpoint/2010/main" val="1188266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47E2321C-6721-4C1D-82C4-5518EDF5A174}" type="datetimeFigureOut">
              <a:rPr lang="fr-FR" smtClean="0"/>
              <a:pPr/>
              <a:t>19/03/2018</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93DA42DF-AA8F-4F71-91A3-AC1348B7953B}" type="slidenum">
              <a:rPr lang="fr-FR" smtClean="0"/>
              <a:pPr/>
              <a:t>‹N°›</a:t>
            </a:fld>
            <a:endParaRPr lang="fr-FR"/>
          </a:p>
        </p:txBody>
      </p:sp>
    </p:spTree>
    <p:extLst>
      <p:ext uri="{BB962C8B-B14F-4D97-AF65-F5344CB8AC3E}">
        <p14:creationId xmlns:p14="http://schemas.microsoft.com/office/powerpoint/2010/main" val="2300941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47E2321C-6721-4C1D-82C4-5518EDF5A174}" type="datetimeFigureOut">
              <a:rPr lang="fr-FR" smtClean="0"/>
              <a:pPr/>
              <a:t>19/03/2018</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93DA42DF-AA8F-4F71-91A3-AC1348B7953B}" type="slidenum">
              <a:rPr lang="fr-FR" smtClean="0"/>
              <a:pPr/>
              <a:t>‹N°›</a:t>
            </a:fld>
            <a:endParaRPr lang="fr-FR"/>
          </a:p>
        </p:txBody>
      </p:sp>
    </p:spTree>
    <p:extLst>
      <p:ext uri="{BB962C8B-B14F-4D97-AF65-F5344CB8AC3E}">
        <p14:creationId xmlns:p14="http://schemas.microsoft.com/office/powerpoint/2010/main" val="434446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1" y="204851"/>
            <a:ext cx="3008313" cy="871807"/>
          </a:xfrm>
        </p:spPr>
        <p:txBody>
          <a:bodyPr anchor="b"/>
          <a:lstStyle>
            <a:lvl1pPr algn="l">
              <a:defRPr sz="2000" b="1"/>
            </a:lvl1pPr>
          </a:lstStyle>
          <a:p>
            <a:r>
              <a:rPr lang="fr-FR"/>
              <a:t>Modifiez le style du titre</a:t>
            </a:r>
          </a:p>
        </p:txBody>
      </p:sp>
      <p:sp>
        <p:nvSpPr>
          <p:cNvPr id="3" name="Espace réservé du contenu 2"/>
          <p:cNvSpPr>
            <a:spLocks noGrp="1"/>
          </p:cNvSpPr>
          <p:nvPr>
            <p:ph idx="1"/>
          </p:nvPr>
        </p:nvSpPr>
        <p:spPr>
          <a:xfrm>
            <a:off x="3575050" y="204851"/>
            <a:ext cx="5111750" cy="439119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457201" y="1076658"/>
            <a:ext cx="3008313" cy="351938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47E2321C-6721-4C1D-82C4-5518EDF5A174}" type="datetimeFigureOut">
              <a:rPr lang="fr-FR" smtClean="0"/>
              <a:pPr/>
              <a:t>19/03/2018</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93DA42DF-AA8F-4F71-91A3-AC1348B7953B}" type="slidenum">
              <a:rPr lang="fr-FR" smtClean="0"/>
              <a:pPr/>
              <a:t>‹N°›</a:t>
            </a:fld>
            <a:endParaRPr lang="fr-FR"/>
          </a:p>
        </p:txBody>
      </p:sp>
    </p:spTree>
    <p:extLst>
      <p:ext uri="{BB962C8B-B14F-4D97-AF65-F5344CB8AC3E}">
        <p14:creationId xmlns:p14="http://schemas.microsoft.com/office/powerpoint/2010/main" val="1396564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3601561"/>
            <a:ext cx="5486400" cy="425185"/>
          </a:xfrm>
        </p:spPr>
        <p:txBody>
          <a:bodyPr anchor="b"/>
          <a:lstStyle>
            <a:lvl1pPr algn="l">
              <a:defRPr sz="2000" b="1"/>
            </a:lvl1pPr>
          </a:lstStyle>
          <a:p>
            <a:r>
              <a:rPr lang="fr-FR"/>
              <a:t>Modifiez le style du titre</a:t>
            </a:r>
          </a:p>
        </p:txBody>
      </p:sp>
      <p:sp>
        <p:nvSpPr>
          <p:cNvPr id="3" name="Espace réservé pour une image  2"/>
          <p:cNvSpPr>
            <a:spLocks noGrp="1"/>
          </p:cNvSpPr>
          <p:nvPr>
            <p:ph type="pic" idx="1"/>
          </p:nvPr>
        </p:nvSpPr>
        <p:spPr>
          <a:xfrm>
            <a:off x="1792288" y="459723"/>
            <a:ext cx="5486400" cy="30870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4026746"/>
            <a:ext cx="5486400" cy="6038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47E2321C-6721-4C1D-82C4-5518EDF5A174}" type="datetimeFigureOut">
              <a:rPr lang="fr-FR" smtClean="0"/>
              <a:pPr/>
              <a:t>19/03/2018</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93DA42DF-AA8F-4F71-91A3-AC1348B7953B}" type="slidenum">
              <a:rPr lang="fr-FR" smtClean="0"/>
              <a:pPr/>
              <a:t>‹N°›</a:t>
            </a:fld>
            <a:endParaRPr lang="fr-FR"/>
          </a:p>
        </p:txBody>
      </p:sp>
    </p:spTree>
    <p:extLst>
      <p:ext uri="{BB962C8B-B14F-4D97-AF65-F5344CB8AC3E}">
        <p14:creationId xmlns:p14="http://schemas.microsoft.com/office/powerpoint/2010/main" val="31787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06042"/>
            <a:ext cx="8229600" cy="857515"/>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457200" y="1200521"/>
            <a:ext cx="8229600" cy="3395520"/>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457200" y="4768735"/>
            <a:ext cx="2133600" cy="273928"/>
          </a:xfrm>
          <a:prstGeom prst="rect">
            <a:avLst/>
          </a:prstGeom>
        </p:spPr>
        <p:txBody>
          <a:bodyPr vert="horz" lIns="91440" tIns="45720" rIns="91440" bIns="45720" rtlCol="0" anchor="ctr"/>
          <a:lstStyle>
            <a:lvl1pPr algn="l">
              <a:defRPr sz="1200">
                <a:solidFill>
                  <a:schemeClr val="tx1">
                    <a:tint val="75000"/>
                  </a:schemeClr>
                </a:solidFill>
              </a:defRPr>
            </a:lvl1pPr>
          </a:lstStyle>
          <a:p>
            <a:fld id="{47E2321C-6721-4C1D-82C4-5518EDF5A174}" type="datetimeFigureOut">
              <a:rPr lang="fr-FR" smtClean="0"/>
              <a:pPr/>
              <a:t>19/03/2018</a:t>
            </a:fld>
            <a:endParaRPr lang="fr-FR"/>
          </a:p>
        </p:txBody>
      </p:sp>
      <p:sp>
        <p:nvSpPr>
          <p:cNvPr id="5" name="Espace réservé du pied de page 4"/>
          <p:cNvSpPr>
            <a:spLocks noGrp="1"/>
          </p:cNvSpPr>
          <p:nvPr>
            <p:ph type="ftr" sz="quarter" idx="3"/>
          </p:nvPr>
        </p:nvSpPr>
        <p:spPr>
          <a:xfrm>
            <a:off x="3124200" y="4768735"/>
            <a:ext cx="2895600" cy="27392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4768735"/>
            <a:ext cx="2133600" cy="273928"/>
          </a:xfrm>
          <a:prstGeom prst="rect">
            <a:avLst/>
          </a:prstGeom>
        </p:spPr>
        <p:txBody>
          <a:bodyPr vert="horz" lIns="91440" tIns="45720" rIns="91440" bIns="45720" rtlCol="0" anchor="ctr"/>
          <a:lstStyle>
            <a:lvl1pPr algn="r">
              <a:defRPr sz="1200">
                <a:solidFill>
                  <a:schemeClr val="tx1">
                    <a:tint val="75000"/>
                  </a:schemeClr>
                </a:solidFill>
              </a:defRPr>
            </a:lvl1pPr>
          </a:lstStyle>
          <a:p>
            <a:fld id="{93DA42DF-AA8F-4F71-91A3-AC1348B7953B}" type="slidenum">
              <a:rPr lang="fr-FR" smtClean="0"/>
              <a:pPr/>
              <a:t>‹N°›</a:t>
            </a:fld>
            <a:endParaRPr lang="fr-FR"/>
          </a:p>
        </p:txBody>
      </p:sp>
    </p:spTree>
    <p:extLst>
      <p:ext uri="{BB962C8B-B14F-4D97-AF65-F5344CB8AC3E}">
        <p14:creationId xmlns:p14="http://schemas.microsoft.com/office/powerpoint/2010/main" val="19143335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923928" y="1358098"/>
            <a:ext cx="5220072" cy="1080453"/>
          </a:xfrm>
        </p:spPr>
        <p:txBody>
          <a:bodyPr>
            <a:normAutofit lnSpcReduction="10000"/>
          </a:bodyPr>
          <a:lstStyle/>
          <a:p>
            <a:pPr lvl="0"/>
            <a:r>
              <a:rPr lang="en-US" altLang="ko-KR" dirty="0" err="1">
                <a:ea typeface="맑은 고딕" pitchFamily="50" charset="-127"/>
              </a:rPr>
              <a:t>Problème</a:t>
            </a:r>
            <a:r>
              <a:rPr lang="en-US" altLang="ko-KR" dirty="0">
                <a:ea typeface="맑은 고딕" pitchFamily="50" charset="-127"/>
              </a:rPr>
              <a:t> des </a:t>
            </a:r>
            <a:r>
              <a:rPr lang="en-US" altLang="ko-KR" dirty="0" err="1">
                <a:ea typeface="맑은 고딕" pitchFamily="50" charset="-127"/>
              </a:rPr>
              <a:t>quatre</a:t>
            </a:r>
            <a:r>
              <a:rPr lang="en-US" altLang="ko-KR" dirty="0">
                <a:ea typeface="맑은 고딕" pitchFamily="50" charset="-127"/>
              </a:rPr>
              <a:t> </a:t>
            </a:r>
            <a:r>
              <a:rPr lang="en-US" altLang="ko-KR" dirty="0" err="1">
                <a:ea typeface="맑은 고딕" pitchFamily="50" charset="-127"/>
              </a:rPr>
              <a:t>couleurs</a:t>
            </a:r>
            <a:endParaRPr lang="en-US" altLang="ko-KR" dirty="0"/>
          </a:p>
        </p:txBody>
      </p:sp>
      <p:sp>
        <p:nvSpPr>
          <p:cNvPr id="4" name="Text Placeholder 3"/>
          <p:cNvSpPr>
            <a:spLocks noGrp="1"/>
          </p:cNvSpPr>
          <p:nvPr>
            <p:ph type="body" sz="quarter" idx="11"/>
          </p:nvPr>
        </p:nvSpPr>
        <p:spPr>
          <a:xfrm>
            <a:off x="3786182" y="2429668"/>
            <a:ext cx="5357670" cy="2571768"/>
          </a:xfrm>
        </p:spPr>
        <p:txBody>
          <a:bodyPr>
            <a:normAutofit/>
          </a:bodyPr>
          <a:lstStyle/>
          <a:p>
            <a:pPr fontAlgn="auto">
              <a:spcBef>
                <a:spcPts val="0"/>
              </a:spcBef>
              <a:spcAft>
                <a:spcPts val="0"/>
              </a:spcAft>
              <a:defRPr/>
            </a:pPr>
            <a:r>
              <a:rPr lang="en-US" altLang="ko-KR" sz="1800" b="1" dirty="0" err="1"/>
              <a:t>Réalisé</a:t>
            </a:r>
            <a:r>
              <a:rPr lang="en-US" altLang="ko-KR" sz="1800" b="1" dirty="0"/>
              <a:t> par : 		</a:t>
            </a:r>
            <a:r>
              <a:rPr lang="en-US" altLang="ko-KR" sz="1800" b="1" dirty="0" err="1"/>
              <a:t>Encadré</a:t>
            </a:r>
            <a:r>
              <a:rPr lang="en-US" altLang="ko-KR" sz="1800" b="1" dirty="0"/>
              <a:t> par :</a:t>
            </a:r>
            <a:br>
              <a:rPr lang="en-US" altLang="ko-KR" sz="1800" b="1" dirty="0"/>
            </a:br>
            <a:r>
              <a:rPr lang="en-US" altLang="ko-KR" sz="1800" b="1" dirty="0" err="1"/>
              <a:t>Issam</a:t>
            </a:r>
            <a:r>
              <a:rPr lang="en-US" altLang="ko-KR" sz="1800" b="1" dirty="0"/>
              <a:t> </a:t>
            </a:r>
            <a:r>
              <a:rPr lang="en-US" altLang="ko-KR" sz="1800" b="1" dirty="0" err="1"/>
              <a:t>Assafi</a:t>
            </a:r>
            <a:r>
              <a:rPr lang="en-US" altLang="ko-KR" sz="1800" b="1" dirty="0"/>
              <a:t>		</a:t>
            </a:r>
            <a:r>
              <a:rPr lang="en-US" altLang="ko-KR" sz="1800" b="1" dirty="0" err="1"/>
              <a:t>Mr</a:t>
            </a:r>
            <a:r>
              <a:rPr lang="en-US" altLang="ko-KR" sz="1800" b="1" dirty="0"/>
              <a:t> Salem NAFIRI</a:t>
            </a:r>
            <a:br>
              <a:rPr lang="en-US" altLang="ko-KR" sz="1800" b="1" dirty="0"/>
            </a:br>
            <a:r>
              <a:rPr lang="en-US" altLang="ko-KR" sz="1800" b="1" dirty="0"/>
              <a:t>Yassine </a:t>
            </a:r>
            <a:r>
              <a:rPr lang="en-US" altLang="ko-KR" sz="1800" b="1" dirty="0" err="1"/>
              <a:t>Settai</a:t>
            </a:r>
            <a:r>
              <a:rPr lang="en-US" altLang="ko-KR" sz="1800" b="1" dirty="0"/>
              <a:t/>
            </a:r>
            <a:br>
              <a:rPr lang="en-US" altLang="ko-KR" sz="1800" b="1" dirty="0"/>
            </a:br>
            <a:r>
              <a:rPr lang="en-US" altLang="ko-KR" sz="1800" b="1" dirty="0"/>
              <a:t>Omar </a:t>
            </a:r>
            <a:r>
              <a:rPr lang="en-US" altLang="ko-KR" sz="1800" b="1" dirty="0" err="1"/>
              <a:t>Zouaid</a:t>
            </a:r>
            <a:endParaRPr lang="en-US" altLang="ko-KR" sz="1800" b="1" dirty="0"/>
          </a:p>
          <a:p>
            <a:pPr fontAlgn="auto">
              <a:spcBef>
                <a:spcPts val="0"/>
              </a:spcBef>
              <a:spcAft>
                <a:spcPts val="0"/>
              </a:spcAft>
              <a:defRPr/>
            </a:pPr>
            <a:r>
              <a:rPr lang="en-US" altLang="ko-KR" sz="1800" b="1" dirty="0" err="1"/>
              <a:t>Othmane</a:t>
            </a:r>
            <a:r>
              <a:rPr lang="en-US" altLang="ko-KR" sz="1800" b="1" dirty="0"/>
              <a:t> </a:t>
            </a:r>
            <a:r>
              <a:rPr lang="en-US" altLang="ko-KR" sz="1800" b="1" dirty="0" err="1"/>
              <a:t>Jazouli</a:t>
            </a:r>
            <a:endParaRPr lang="en-US" altLang="ko-KR" sz="1800" b="1" dirty="0"/>
          </a:p>
        </p:txBody>
      </p:sp>
      <p:grpSp>
        <p:nvGrpSpPr>
          <p:cNvPr id="6" name="Group 5"/>
          <p:cNvGrpSpPr/>
          <p:nvPr/>
        </p:nvGrpSpPr>
        <p:grpSpPr>
          <a:xfrm>
            <a:off x="3428992" y="1358099"/>
            <a:ext cx="350921" cy="3571900"/>
            <a:chOff x="3424672" y="2643758"/>
            <a:chExt cx="283232" cy="1584176"/>
          </a:xfrm>
        </p:grpSpPr>
        <p:sp>
          <p:nvSpPr>
            <p:cNvPr id="7" name="Rectangle 6"/>
            <p:cNvSpPr/>
            <p:nvPr/>
          </p:nvSpPr>
          <p:spPr>
            <a:xfrm>
              <a:off x="3635896" y="2643758"/>
              <a:ext cx="72008" cy="15841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ectangle 7"/>
            <p:cNvSpPr/>
            <p:nvPr/>
          </p:nvSpPr>
          <p:spPr>
            <a:xfrm>
              <a:off x="3565490" y="2643758"/>
              <a:ext cx="72007" cy="15841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ectangle 8"/>
            <p:cNvSpPr/>
            <p:nvPr/>
          </p:nvSpPr>
          <p:spPr>
            <a:xfrm>
              <a:off x="3495081" y="2643758"/>
              <a:ext cx="72007" cy="15841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9"/>
            <p:cNvSpPr/>
            <p:nvPr/>
          </p:nvSpPr>
          <p:spPr>
            <a:xfrm>
              <a:off x="3424672" y="2643758"/>
              <a:ext cx="72008" cy="15841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30252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64" y="123516"/>
            <a:ext cx="9144000" cy="576242"/>
          </a:xfrm>
        </p:spPr>
        <p:txBody>
          <a:bodyPr>
            <a:normAutofit fontScale="92500" lnSpcReduction="10000"/>
          </a:bodyPr>
          <a:lstStyle/>
          <a:p>
            <a:r>
              <a:rPr lang="fr-FR" altLang="ko-KR" dirty="0"/>
              <a:t>Etude théorique</a:t>
            </a:r>
            <a:endParaRPr lang="fr-FR" altLang="ko-KR" dirty="0">
              <a:solidFill>
                <a:schemeClr val="tx1">
                  <a:lumMod val="75000"/>
                  <a:lumOff val="25000"/>
                </a:schemeClr>
              </a:solidFill>
            </a:endParaRPr>
          </a:p>
        </p:txBody>
      </p:sp>
      <p:sp>
        <p:nvSpPr>
          <p:cNvPr id="49" name="Text Placeholder 1"/>
          <p:cNvSpPr>
            <a:spLocks noGrp="1"/>
          </p:cNvSpPr>
          <p:nvPr>
            <p:ph type="body" sz="quarter" idx="10"/>
          </p:nvPr>
        </p:nvSpPr>
        <p:spPr>
          <a:xfrm>
            <a:off x="214282" y="-1570860"/>
            <a:ext cx="3714776" cy="6500858"/>
          </a:xfrm>
        </p:spPr>
        <p:txBody>
          <a:bodyPr>
            <a:normAutofit/>
          </a:bodyPr>
          <a:lstStyle/>
          <a:p>
            <a:pPr marL="342900" indent="-342900" algn="l">
              <a:buFont typeface="Arial" panose="020B0604020202020204" pitchFamily="34" charset="0"/>
              <a:buChar char="•"/>
            </a:pPr>
            <a:r>
              <a:rPr lang="fr-FR" altLang="ko-KR" sz="2000" b="1" i="1" dirty="0">
                <a:solidFill>
                  <a:schemeClr val="tx1">
                    <a:lumMod val="75000"/>
                    <a:lumOff val="25000"/>
                  </a:schemeClr>
                </a:solidFill>
              </a:rPr>
              <a:t>La relation d’Euler - Descartes</a:t>
            </a:r>
          </a:p>
          <a:p>
            <a:pPr marL="457200" indent="-457200" algn="l">
              <a:buFont typeface="+mj-lt"/>
              <a:buAutoNum type="arabicPeriod"/>
            </a:pPr>
            <a:endParaRPr lang="fr-FR" altLang="ko-KR" sz="1800" b="1" i="1" dirty="0">
              <a:solidFill>
                <a:schemeClr val="tx1">
                  <a:lumMod val="75000"/>
                  <a:lumOff val="25000"/>
                </a:schemeClr>
              </a:solidFill>
            </a:endParaRPr>
          </a:p>
        </p:txBody>
      </p:sp>
      <p:pic>
        <p:nvPicPr>
          <p:cNvPr id="3074" name="Picture 2" descr="C:\Users\pc\Desktop\5 colors theorem\789978.JPG"/>
          <p:cNvPicPr>
            <a:picLocks noChangeAspect="1" noChangeArrowheads="1"/>
          </p:cNvPicPr>
          <p:nvPr/>
        </p:nvPicPr>
        <p:blipFill>
          <a:blip r:embed="rId2"/>
          <a:srcRect/>
          <a:stretch>
            <a:fillRect/>
          </a:stretch>
        </p:blipFill>
        <p:spPr bwMode="auto">
          <a:xfrm>
            <a:off x="357158" y="1715288"/>
            <a:ext cx="3843320" cy="2786862"/>
          </a:xfrm>
          <a:prstGeom prst="rect">
            <a:avLst/>
          </a:prstGeom>
          <a:noFill/>
        </p:spPr>
      </p:pic>
      <p:pic>
        <p:nvPicPr>
          <p:cNvPr id="3075" name="Picture 3" descr="C:\Users\pc\Desktop\5 colors theorem\879.JPG"/>
          <p:cNvPicPr>
            <a:picLocks noChangeAspect="1" noChangeArrowheads="1"/>
          </p:cNvPicPr>
          <p:nvPr/>
        </p:nvPicPr>
        <p:blipFill>
          <a:blip r:embed="rId3"/>
          <a:srcRect/>
          <a:stretch>
            <a:fillRect/>
          </a:stretch>
        </p:blipFill>
        <p:spPr bwMode="auto">
          <a:xfrm>
            <a:off x="4572000" y="1500974"/>
            <a:ext cx="4078120" cy="3005938"/>
          </a:xfrm>
          <a:prstGeom prst="rect">
            <a:avLst/>
          </a:prstGeom>
          <a:noFill/>
        </p:spPr>
      </p:pic>
    </p:spTree>
    <p:extLst>
      <p:ext uri="{BB962C8B-B14F-4D97-AF65-F5344CB8AC3E}">
        <p14:creationId xmlns:p14="http://schemas.microsoft.com/office/powerpoint/2010/main" val="2417106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64" y="123516"/>
            <a:ext cx="9144000" cy="576242"/>
          </a:xfrm>
        </p:spPr>
        <p:txBody>
          <a:bodyPr>
            <a:normAutofit fontScale="92500" lnSpcReduction="10000"/>
          </a:bodyPr>
          <a:lstStyle/>
          <a:p>
            <a:r>
              <a:rPr lang="fr-FR" altLang="ko-KR" dirty="0"/>
              <a:t>Etude théorique</a:t>
            </a:r>
            <a:endParaRPr lang="fr-FR" altLang="ko-KR" dirty="0">
              <a:solidFill>
                <a:schemeClr val="tx1">
                  <a:lumMod val="75000"/>
                  <a:lumOff val="25000"/>
                </a:schemeClr>
              </a:solidFill>
            </a:endParaRPr>
          </a:p>
        </p:txBody>
      </p:sp>
      <p:sp>
        <p:nvSpPr>
          <p:cNvPr id="49" name="Text Placeholder 1"/>
          <p:cNvSpPr>
            <a:spLocks noGrp="1"/>
          </p:cNvSpPr>
          <p:nvPr>
            <p:ph type="body" sz="quarter" idx="10"/>
          </p:nvPr>
        </p:nvSpPr>
        <p:spPr>
          <a:xfrm>
            <a:off x="0" y="-1570860"/>
            <a:ext cx="3714776" cy="6500858"/>
          </a:xfrm>
        </p:spPr>
        <p:txBody>
          <a:bodyPr>
            <a:normAutofit/>
          </a:bodyPr>
          <a:lstStyle/>
          <a:p>
            <a:pPr marL="342900" indent="-342900" algn="l">
              <a:buFont typeface="Arial" panose="020B0604020202020204" pitchFamily="34" charset="0"/>
              <a:buChar char="•"/>
            </a:pPr>
            <a:r>
              <a:rPr lang="fr-FR" altLang="ko-KR" sz="2000" b="1" i="1" dirty="0">
                <a:solidFill>
                  <a:schemeClr val="tx1">
                    <a:lumMod val="75000"/>
                    <a:lumOff val="25000"/>
                  </a:schemeClr>
                </a:solidFill>
              </a:rPr>
              <a:t>Corolaire 1 :</a:t>
            </a:r>
          </a:p>
          <a:p>
            <a:pPr marL="457200" indent="-457200" algn="l">
              <a:buFont typeface="+mj-lt"/>
              <a:buAutoNum type="arabicPeriod"/>
            </a:pPr>
            <a:endParaRPr lang="fr-FR" altLang="ko-KR" sz="1800" b="1" i="1" dirty="0">
              <a:solidFill>
                <a:schemeClr val="tx1">
                  <a:lumMod val="75000"/>
                  <a:lumOff val="25000"/>
                </a:schemeClr>
              </a:solidFill>
            </a:endParaRPr>
          </a:p>
        </p:txBody>
      </p:sp>
      <p:sp>
        <p:nvSpPr>
          <p:cNvPr id="6" name="Text Placeholder 1"/>
          <p:cNvSpPr>
            <a:spLocks noGrp="1"/>
          </p:cNvSpPr>
          <p:nvPr>
            <p:ph type="body" sz="quarter" idx="10"/>
          </p:nvPr>
        </p:nvSpPr>
        <p:spPr>
          <a:xfrm>
            <a:off x="0" y="2216130"/>
            <a:ext cx="4357718" cy="2928958"/>
          </a:xfrm>
        </p:spPr>
        <p:txBody>
          <a:bodyPr>
            <a:normAutofit/>
          </a:bodyPr>
          <a:lstStyle/>
          <a:p>
            <a:pPr marL="342900" indent="-342900" algn="l">
              <a:buFont typeface="Arial" panose="020B0604020202020204" pitchFamily="34" charset="0"/>
              <a:buChar char="•"/>
            </a:pPr>
            <a:r>
              <a:rPr lang="fr-FR" altLang="ko-KR" sz="2000" b="1" i="1" dirty="0">
                <a:solidFill>
                  <a:schemeClr val="tx1">
                    <a:lumMod val="75000"/>
                    <a:lumOff val="25000"/>
                  </a:schemeClr>
                </a:solidFill>
              </a:rPr>
              <a:t>Corolaire 2 :</a:t>
            </a:r>
          </a:p>
          <a:p>
            <a:pPr marL="457200" indent="-457200" algn="l">
              <a:buFont typeface="+mj-lt"/>
              <a:buAutoNum type="arabicPeriod"/>
            </a:pPr>
            <a:endParaRPr lang="fr-FR" altLang="ko-KR" sz="1800" b="1" i="1" dirty="0">
              <a:solidFill>
                <a:schemeClr val="tx1">
                  <a:lumMod val="75000"/>
                  <a:lumOff val="25000"/>
                </a:schemeClr>
              </a:solidFill>
            </a:endParaRPr>
          </a:p>
          <a:p>
            <a:pPr marL="457200" indent="-457200" algn="l">
              <a:buFont typeface="+mj-lt"/>
              <a:buAutoNum type="arabicPeriod"/>
            </a:pPr>
            <a:endParaRPr lang="fr-FR" altLang="ko-KR" sz="1800" b="1" i="1" dirty="0">
              <a:solidFill>
                <a:schemeClr val="tx1">
                  <a:lumMod val="75000"/>
                  <a:lumOff val="25000"/>
                </a:schemeClr>
              </a:solidFill>
            </a:endParaRPr>
          </a:p>
        </p:txBody>
      </p:sp>
      <p:sp>
        <p:nvSpPr>
          <p:cNvPr id="7" name="TextBox 6"/>
          <p:cNvSpPr txBox="1"/>
          <p:nvPr/>
        </p:nvSpPr>
        <p:spPr>
          <a:xfrm>
            <a:off x="214282" y="3786990"/>
            <a:ext cx="7429552" cy="954107"/>
          </a:xfrm>
          <a:prstGeom prst="rect">
            <a:avLst/>
          </a:prstGeom>
          <a:noFill/>
        </p:spPr>
        <p:txBody>
          <a:bodyPr wrap="square" rtlCol="0">
            <a:spAutoFit/>
          </a:bodyPr>
          <a:lstStyle/>
          <a:p>
            <a:r>
              <a:rPr lang="fr-FR" sz="2800" dirty="0">
                <a:solidFill>
                  <a:schemeClr val="accent6">
                    <a:lumMod val="75000"/>
                  </a:schemeClr>
                </a:solidFill>
              </a:rPr>
              <a:t>Dans un graphe planaire, il existe un sommet</a:t>
            </a:r>
          </a:p>
          <a:p>
            <a:r>
              <a:rPr lang="fr-FR" sz="2800" dirty="0">
                <a:solidFill>
                  <a:schemeClr val="accent6">
                    <a:lumMod val="75000"/>
                  </a:schemeClr>
                </a:solidFill>
              </a:rPr>
              <a:t>v ayant un degré </a:t>
            </a:r>
            <a:r>
              <a:rPr lang="fr-FR" sz="2800" dirty="0" err="1">
                <a:solidFill>
                  <a:schemeClr val="accent6">
                    <a:lumMod val="75000"/>
                  </a:schemeClr>
                </a:solidFill>
              </a:rPr>
              <a:t>deg</a:t>
            </a:r>
            <a:r>
              <a:rPr lang="fr-FR" sz="2800" dirty="0">
                <a:solidFill>
                  <a:schemeClr val="accent6">
                    <a:lumMod val="75000"/>
                  </a:schemeClr>
                </a:solidFill>
              </a:rPr>
              <a:t>(v) &lt; 6</a:t>
            </a:r>
          </a:p>
        </p:txBody>
      </p:sp>
      <p:sp>
        <p:nvSpPr>
          <p:cNvPr id="9" name="TextBox 8"/>
          <p:cNvSpPr txBox="1"/>
          <p:nvPr/>
        </p:nvSpPr>
        <p:spPr>
          <a:xfrm>
            <a:off x="214282" y="1786726"/>
            <a:ext cx="7429552" cy="1384995"/>
          </a:xfrm>
          <a:prstGeom prst="rect">
            <a:avLst/>
          </a:prstGeom>
          <a:noFill/>
        </p:spPr>
        <p:txBody>
          <a:bodyPr wrap="square" rtlCol="0">
            <a:spAutoFit/>
          </a:bodyPr>
          <a:lstStyle/>
          <a:p>
            <a:r>
              <a:rPr lang="fr-FR" sz="2800" dirty="0">
                <a:solidFill>
                  <a:schemeClr val="accent6">
                    <a:lumMod val="75000"/>
                  </a:schemeClr>
                </a:solidFill>
              </a:rPr>
              <a:t>Tout graphe simple planaire connexe, ayant au</a:t>
            </a:r>
          </a:p>
          <a:p>
            <a:r>
              <a:rPr lang="fr-FR" sz="2800" dirty="0">
                <a:solidFill>
                  <a:schemeClr val="accent6">
                    <a:lumMod val="75000"/>
                  </a:schemeClr>
                </a:solidFill>
              </a:rPr>
              <a:t>moins trois sommets, vérifie la majoration suivante : a &lt;= 3 * s - 6</a:t>
            </a:r>
          </a:p>
        </p:txBody>
      </p:sp>
    </p:spTree>
    <p:extLst>
      <p:ext uri="{BB962C8B-B14F-4D97-AF65-F5344CB8AC3E}">
        <p14:creationId xmlns:p14="http://schemas.microsoft.com/office/powerpoint/2010/main" val="2417106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64" y="123516"/>
            <a:ext cx="9144000" cy="576242"/>
          </a:xfrm>
        </p:spPr>
        <p:txBody>
          <a:bodyPr>
            <a:normAutofit fontScale="92500" lnSpcReduction="10000"/>
          </a:bodyPr>
          <a:lstStyle/>
          <a:p>
            <a:r>
              <a:rPr lang="fr-FR" altLang="ko-KR" dirty="0"/>
              <a:t>Théorème des 6 couleurs</a:t>
            </a:r>
            <a:endParaRPr lang="fr-FR" altLang="ko-KR" dirty="0">
              <a:solidFill>
                <a:schemeClr val="tx1">
                  <a:lumMod val="75000"/>
                  <a:lumOff val="25000"/>
                </a:schemeClr>
              </a:solidFill>
            </a:endParaRPr>
          </a:p>
        </p:txBody>
      </p:sp>
      <p:pic>
        <p:nvPicPr>
          <p:cNvPr id="4098" name="Picture 2" descr="C:\Users\pc\Desktop\5 colors theorem\1.png"/>
          <p:cNvPicPr>
            <a:picLocks noChangeAspect="1" noChangeArrowheads="1"/>
          </p:cNvPicPr>
          <p:nvPr/>
        </p:nvPicPr>
        <p:blipFill>
          <a:blip r:embed="rId2"/>
          <a:srcRect/>
          <a:stretch>
            <a:fillRect/>
          </a:stretch>
        </p:blipFill>
        <p:spPr bwMode="auto">
          <a:xfrm>
            <a:off x="2000232" y="1215222"/>
            <a:ext cx="4537090" cy="3929866"/>
          </a:xfrm>
          <a:prstGeom prst="rect">
            <a:avLst/>
          </a:prstGeom>
          <a:noFill/>
        </p:spPr>
      </p:pic>
    </p:spTree>
    <p:extLst>
      <p:ext uri="{BB962C8B-B14F-4D97-AF65-F5344CB8AC3E}">
        <p14:creationId xmlns:p14="http://schemas.microsoft.com/office/powerpoint/2010/main" val="2417106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pc\Desktop\5 colors theorem\2.png"/>
          <p:cNvPicPr>
            <a:picLocks noChangeAspect="1" noChangeArrowheads="1"/>
          </p:cNvPicPr>
          <p:nvPr/>
        </p:nvPicPr>
        <p:blipFill>
          <a:blip r:embed="rId2"/>
          <a:srcRect/>
          <a:stretch>
            <a:fillRect/>
          </a:stretch>
        </p:blipFill>
        <p:spPr bwMode="auto">
          <a:xfrm>
            <a:off x="285720" y="1643850"/>
            <a:ext cx="3857625" cy="3248025"/>
          </a:xfrm>
          <a:prstGeom prst="rect">
            <a:avLst/>
          </a:prstGeom>
          <a:noFill/>
        </p:spPr>
      </p:pic>
      <p:pic>
        <p:nvPicPr>
          <p:cNvPr id="5123" name="Picture 3" descr="C:\Users\pc\Desktop\5 colors theorem\3.png"/>
          <p:cNvPicPr>
            <a:picLocks noChangeAspect="1" noChangeArrowheads="1"/>
          </p:cNvPicPr>
          <p:nvPr/>
        </p:nvPicPr>
        <p:blipFill>
          <a:blip r:embed="rId3"/>
          <a:srcRect/>
          <a:stretch>
            <a:fillRect/>
          </a:stretch>
        </p:blipFill>
        <p:spPr bwMode="auto">
          <a:xfrm>
            <a:off x="5000628" y="1643850"/>
            <a:ext cx="3495675" cy="3238500"/>
          </a:xfrm>
          <a:prstGeom prst="rect">
            <a:avLst/>
          </a:prstGeom>
          <a:noFill/>
        </p:spPr>
      </p:pic>
      <p:grpSp>
        <p:nvGrpSpPr>
          <p:cNvPr id="10" name="Group 9"/>
          <p:cNvGrpSpPr/>
          <p:nvPr/>
        </p:nvGrpSpPr>
        <p:grpSpPr>
          <a:xfrm>
            <a:off x="4357686" y="1358098"/>
            <a:ext cx="350921" cy="3571900"/>
            <a:chOff x="3424672" y="2643758"/>
            <a:chExt cx="283232" cy="1584176"/>
          </a:xfrm>
        </p:grpSpPr>
        <p:sp>
          <p:nvSpPr>
            <p:cNvPr id="11" name="Rectangle 10"/>
            <p:cNvSpPr/>
            <p:nvPr/>
          </p:nvSpPr>
          <p:spPr>
            <a:xfrm>
              <a:off x="3635896" y="2643758"/>
              <a:ext cx="72008" cy="15841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11"/>
            <p:cNvSpPr/>
            <p:nvPr/>
          </p:nvSpPr>
          <p:spPr>
            <a:xfrm>
              <a:off x="3565490" y="2643758"/>
              <a:ext cx="72007" cy="15841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Rectangle 12"/>
            <p:cNvSpPr/>
            <p:nvPr/>
          </p:nvSpPr>
          <p:spPr>
            <a:xfrm>
              <a:off x="3495081" y="2643758"/>
              <a:ext cx="72007" cy="15841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Rectangle 13"/>
            <p:cNvSpPr/>
            <p:nvPr/>
          </p:nvSpPr>
          <p:spPr>
            <a:xfrm>
              <a:off x="3424672" y="2643758"/>
              <a:ext cx="72008" cy="15841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Text Placeholder 1"/>
          <p:cNvSpPr>
            <a:spLocks noGrp="1"/>
          </p:cNvSpPr>
          <p:nvPr>
            <p:ph type="body" sz="quarter" idx="10"/>
          </p:nvPr>
        </p:nvSpPr>
        <p:spPr>
          <a:xfrm>
            <a:off x="-4564" y="123516"/>
            <a:ext cx="9144000" cy="576242"/>
          </a:xfrm>
        </p:spPr>
        <p:txBody>
          <a:bodyPr>
            <a:normAutofit fontScale="92500" lnSpcReduction="10000"/>
          </a:bodyPr>
          <a:lstStyle/>
          <a:p>
            <a:r>
              <a:rPr lang="fr-FR" altLang="ko-KR" dirty="0"/>
              <a:t>Théorème des 6 couleurs</a:t>
            </a:r>
            <a:endParaRPr lang="fr-FR" altLang="ko-KR" dirty="0">
              <a:solidFill>
                <a:schemeClr val="tx1">
                  <a:lumMod val="75000"/>
                  <a:lumOff val="25000"/>
                </a:schemeClr>
              </a:solidFill>
            </a:endParaRPr>
          </a:p>
        </p:txBody>
      </p:sp>
    </p:spTree>
    <p:extLst>
      <p:ext uri="{BB962C8B-B14F-4D97-AF65-F5344CB8AC3E}">
        <p14:creationId xmlns:p14="http://schemas.microsoft.com/office/powerpoint/2010/main" val="2417106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pc\Desktop\5 colors theorem\5cpdeg4.bmp"/>
          <p:cNvPicPr>
            <a:picLocks noChangeAspect="1" noChangeArrowheads="1"/>
          </p:cNvPicPr>
          <p:nvPr/>
        </p:nvPicPr>
        <p:blipFill>
          <a:blip r:embed="rId2"/>
          <a:srcRect/>
          <a:stretch>
            <a:fillRect/>
          </a:stretch>
        </p:blipFill>
        <p:spPr bwMode="auto">
          <a:xfrm>
            <a:off x="2714612" y="1786726"/>
            <a:ext cx="4197269" cy="3358362"/>
          </a:xfrm>
          <a:prstGeom prst="rect">
            <a:avLst/>
          </a:prstGeom>
          <a:noFill/>
        </p:spPr>
      </p:pic>
      <p:sp>
        <p:nvSpPr>
          <p:cNvPr id="16" name="Text Placeholder 1"/>
          <p:cNvSpPr>
            <a:spLocks noGrp="1"/>
          </p:cNvSpPr>
          <p:nvPr>
            <p:ph type="body" sz="quarter" idx="10"/>
          </p:nvPr>
        </p:nvSpPr>
        <p:spPr>
          <a:xfrm>
            <a:off x="-4564" y="123516"/>
            <a:ext cx="9144000" cy="576242"/>
          </a:xfrm>
        </p:spPr>
        <p:txBody>
          <a:bodyPr>
            <a:normAutofit fontScale="92500" lnSpcReduction="10000"/>
          </a:bodyPr>
          <a:lstStyle/>
          <a:p>
            <a:r>
              <a:rPr lang="fr-FR" altLang="ko-KR" dirty="0"/>
              <a:t>Théorème des 5 couleurs</a:t>
            </a:r>
            <a:endParaRPr lang="fr-FR" altLang="ko-KR" dirty="0">
              <a:solidFill>
                <a:schemeClr val="tx1">
                  <a:lumMod val="75000"/>
                  <a:lumOff val="25000"/>
                </a:schemeClr>
              </a:solidFill>
            </a:endParaRPr>
          </a:p>
        </p:txBody>
      </p:sp>
      <p:sp>
        <p:nvSpPr>
          <p:cNvPr id="17" name="TextBox 16"/>
          <p:cNvSpPr txBox="1"/>
          <p:nvPr/>
        </p:nvSpPr>
        <p:spPr>
          <a:xfrm>
            <a:off x="500034" y="929470"/>
            <a:ext cx="3857652" cy="800219"/>
          </a:xfrm>
          <a:prstGeom prst="rect">
            <a:avLst/>
          </a:prstGeom>
          <a:noFill/>
        </p:spPr>
        <p:txBody>
          <a:bodyPr wrap="square" rtlCol="0">
            <a:spAutoFit/>
          </a:bodyPr>
          <a:lstStyle/>
          <a:p>
            <a:r>
              <a:rPr lang="fr-FR" sz="2800" b="1" u="sng" dirty="0">
                <a:solidFill>
                  <a:schemeClr val="accent6">
                    <a:lumMod val="75000"/>
                  </a:schemeClr>
                </a:solidFill>
              </a:rPr>
              <a:t>1er cas : Si </a:t>
            </a:r>
            <a:r>
              <a:rPr lang="fr-FR" sz="2800" b="1" u="sng" dirty="0" err="1">
                <a:solidFill>
                  <a:schemeClr val="accent6">
                    <a:lumMod val="75000"/>
                  </a:schemeClr>
                </a:solidFill>
              </a:rPr>
              <a:t>deg</a:t>
            </a:r>
            <a:r>
              <a:rPr lang="fr-FR" sz="2800" b="1" u="sng" dirty="0">
                <a:solidFill>
                  <a:schemeClr val="accent6">
                    <a:lumMod val="75000"/>
                  </a:schemeClr>
                </a:solidFill>
              </a:rPr>
              <a:t>(v)&lt;5  </a:t>
            </a:r>
            <a:endParaRPr lang="fr-FR" sz="2800" dirty="0">
              <a:solidFill>
                <a:schemeClr val="accent6">
                  <a:lumMod val="75000"/>
                </a:schemeClr>
              </a:solidFill>
            </a:endParaRPr>
          </a:p>
          <a:p>
            <a:endParaRPr lang="fr-FR" dirty="0"/>
          </a:p>
        </p:txBody>
      </p:sp>
    </p:spTree>
    <p:extLst>
      <p:ext uri="{BB962C8B-B14F-4D97-AF65-F5344CB8AC3E}">
        <p14:creationId xmlns:p14="http://schemas.microsoft.com/office/powerpoint/2010/main" val="24171066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
          <p:cNvSpPr>
            <a:spLocks noGrp="1"/>
          </p:cNvSpPr>
          <p:nvPr>
            <p:ph type="body" sz="quarter" idx="10"/>
          </p:nvPr>
        </p:nvSpPr>
        <p:spPr>
          <a:xfrm>
            <a:off x="-4564" y="123516"/>
            <a:ext cx="9144000" cy="576242"/>
          </a:xfrm>
        </p:spPr>
        <p:txBody>
          <a:bodyPr>
            <a:normAutofit fontScale="92500" lnSpcReduction="10000"/>
          </a:bodyPr>
          <a:lstStyle/>
          <a:p>
            <a:r>
              <a:rPr lang="fr-FR" altLang="ko-KR" dirty="0"/>
              <a:t>Théorème des 5 couleurs</a:t>
            </a:r>
            <a:endParaRPr lang="fr-FR" altLang="ko-KR" dirty="0">
              <a:solidFill>
                <a:schemeClr val="tx1">
                  <a:lumMod val="75000"/>
                  <a:lumOff val="25000"/>
                </a:schemeClr>
              </a:solidFill>
            </a:endParaRPr>
          </a:p>
        </p:txBody>
      </p:sp>
      <p:sp>
        <p:nvSpPr>
          <p:cNvPr id="17" name="TextBox 16"/>
          <p:cNvSpPr txBox="1"/>
          <p:nvPr/>
        </p:nvSpPr>
        <p:spPr>
          <a:xfrm>
            <a:off x="500034" y="929470"/>
            <a:ext cx="3857652" cy="800219"/>
          </a:xfrm>
          <a:prstGeom prst="rect">
            <a:avLst/>
          </a:prstGeom>
          <a:noFill/>
        </p:spPr>
        <p:txBody>
          <a:bodyPr wrap="square" rtlCol="0">
            <a:spAutoFit/>
          </a:bodyPr>
          <a:lstStyle/>
          <a:p>
            <a:r>
              <a:rPr lang="fr-FR" sz="2800" b="1" u="sng" dirty="0">
                <a:solidFill>
                  <a:schemeClr val="accent6">
                    <a:lumMod val="75000"/>
                  </a:schemeClr>
                </a:solidFill>
              </a:rPr>
              <a:t>2eme cas : Si </a:t>
            </a:r>
            <a:r>
              <a:rPr lang="fr-FR" sz="2800" b="1" u="sng" dirty="0" err="1">
                <a:solidFill>
                  <a:schemeClr val="accent6">
                    <a:lumMod val="75000"/>
                  </a:schemeClr>
                </a:solidFill>
              </a:rPr>
              <a:t>deg</a:t>
            </a:r>
            <a:r>
              <a:rPr lang="fr-FR" sz="2800" b="1" u="sng" dirty="0">
                <a:solidFill>
                  <a:schemeClr val="accent6">
                    <a:lumMod val="75000"/>
                  </a:schemeClr>
                </a:solidFill>
              </a:rPr>
              <a:t>(v)=5  </a:t>
            </a:r>
            <a:endParaRPr lang="fr-FR" sz="2800" dirty="0">
              <a:solidFill>
                <a:schemeClr val="accent6">
                  <a:lumMod val="75000"/>
                </a:schemeClr>
              </a:solidFill>
            </a:endParaRPr>
          </a:p>
          <a:p>
            <a:endParaRPr lang="fr-FR" dirty="0"/>
          </a:p>
        </p:txBody>
      </p:sp>
      <p:pic>
        <p:nvPicPr>
          <p:cNvPr id="8194" name="Picture 2" descr="C:\Users\pc\Desktop\5 colors theorem\5cpdeg5disconnected.bmp"/>
          <p:cNvPicPr>
            <a:picLocks noChangeAspect="1" noChangeArrowheads="1"/>
          </p:cNvPicPr>
          <p:nvPr/>
        </p:nvPicPr>
        <p:blipFill>
          <a:blip r:embed="rId2"/>
          <a:srcRect/>
          <a:stretch>
            <a:fillRect/>
          </a:stretch>
        </p:blipFill>
        <p:spPr bwMode="auto">
          <a:xfrm>
            <a:off x="2071670" y="1462750"/>
            <a:ext cx="4602174" cy="3682338"/>
          </a:xfrm>
          <a:prstGeom prst="rect">
            <a:avLst/>
          </a:prstGeom>
          <a:noFill/>
        </p:spPr>
      </p:pic>
    </p:spTree>
    <p:extLst>
      <p:ext uri="{BB962C8B-B14F-4D97-AF65-F5344CB8AC3E}">
        <p14:creationId xmlns:p14="http://schemas.microsoft.com/office/powerpoint/2010/main" val="2417106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9"/>
          <p:cNvGrpSpPr/>
          <p:nvPr/>
        </p:nvGrpSpPr>
        <p:grpSpPr>
          <a:xfrm>
            <a:off x="4286248" y="1358098"/>
            <a:ext cx="350921" cy="3571900"/>
            <a:chOff x="3424672" y="2643758"/>
            <a:chExt cx="283232" cy="1584176"/>
          </a:xfrm>
        </p:grpSpPr>
        <p:sp>
          <p:nvSpPr>
            <p:cNvPr id="11" name="Rectangle 10"/>
            <p:cNvSpPr/>
            <p:nvPr/>
          </p:nvSpPr>
          <p:spPr>
            <a:xfrm>
              <a:off x="3635896" y="2643758"/>
              <a:ext cx="72008" cy="15841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11"/>
            <p:cNvSpPr/>
            <p:nvPr/>
          </p:nvSpPr>
          <p:spPr>
            <a:xfrm>
              <a:off x="3565490" y="2643758"/>
              <a:ext cx="72007" cy="15841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Rectangle 12"/>
            <p:cNvSpPr/>
            <p:nvPr/>
          </p:nvSpPr>
          <p:spPr>
            <a:xfrm>
              <a:off x="3495081" y="2643758"/>
              <a:ext cx="72007" cy="15841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Rectangle 13"/>
            <p:cNvSpPr/>
            <p:nvPr/>
          </p:nvSpPr>
          <p:spPr>
            <a:xfrm>
              <a:off x="3424672" y="2643758"/>
              <a:ext cx="72008" cy="15841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7170" name="Picture 2" descr="C:\Users\pc\Desktop\5 colors theorem\5cpdeg5disconnectedrecolor.bmp"/>
          <p:cNvPicPr>
            <a:picLocks noChangeAspect="1" noChangeArrowheads="1"/>
          </p:cNvPicPr>
          <p:nvPr/>
        </p:nvPicPr>
        <p:blipFill>
          <a:blip r:embed="rId2"/>
          <a:srcRect/>
          <a:stretch>
            <a:fillRect/>
          </a:stretch>
        </p:blipFill>
        <p:spPr bwMode="auto">
          <a:xfrm>
            <a:off x="0" y="1429536"/>
            <a:ext cx="4196299" cy="3357586"/>
          </a:xfrm>
          <a:prstGeom prst="rect">
            <a:avLst/>
          </a:prstGeom>
          <a:noFill/>
        </p:spPr>
      </p:pic>
      <p:pic>
        <p:nvPicPr>
          <p:cNvPr id="7171" name="Picture 3" descr="C:\Users\pc\Desktop\5 colors theorem\5cpdeg5connected.bmp"/>
          <p:cNvPicPr>
            <a:picLocks noChangeAspect="1" noChangeArrowheads="1"/>
          </p:cNvPicPr>
          <p:nvPr/>
        </p:nvPicPr>
        <p:blipFill>
          <a:blip r:embed="rId3"/>
          <a:srcRect/>
          <a:stretch>
            <a:fillRect/>
          </a:stretch>
        </p:blipFill>
        <p:spPr bwMode="auto">
          <a:xfrm>
            <a:off x="4734434" y="1286660"/>
            <a:ext cx="4409566" cy="3528227"/>
          </a:xfrm>
          <a:prstGeom prst="rect">
            <a:avLst/>
          </a:prstGeom>
          <a:noFill/>
        </p:spPr>
      </p:pic>
      <p:sp>
        <p:nvSpPr>
          <p:cNvPr id="16" name="Text Placeholder 1"/>
          <p:cNvSpPr>
            <a:spLocks noGrp="1"/>
          </p:cNvSpPr>
          <p:nvPr>
            <p:ph type="body" sz="quarter" idx="10"/>
          </p:nvPr>
        </p:nvSpPr>
        <p:spPr>
          <a:xfrm>
            <a:off x="-4564" y="123516"/>
            <a:ext cx="9144000" cy="576242"/>
          </a:xfrm>
        </p:spPr>
        <p:txBody>
          <a:bodyPr>
            <a:normAutofit fontScale="92500" lnSpcReduction="10000"/>
          </a:bodyPr>
          <a:lstStyle/>
          <a:p>
            <a:r>
              <a:rPr lang="fr-FR" altLang="ko-KR" dirty="0"/>
              <a:t>Théorème des 5 couleurs</a:t>
            </a:r>
            <a:endParaRPr lang="fr-FR" altLang="ko-KR" dirty="0">
              <a:solidFill>
                <a:schemeClr val="tx1">
                  <a:lumMod val="75000"/>
                  <a:lumOff val="25000"/>
                </a:schemeClr>
              </a:solidFill>
            </a:endParaRPr>
          </a:p>
        </p:txBody>
      </p:sp>
      <p:sp>
        <p:nvSpPr>
          <p:cNvPr id="17" name="TextBox 16"/>
          <p:cNvSpPr txBox="1"/>
          <p:nvPr/>
        </p:nvSpPr>
        <p:spPr>
          <a:xfrm>
            <a:off x="285720" y="786594"/>
            <a:ext cx="3857652" cy="800219"/>
          </a:xfrm>
          <a:prstGeom prst="rect">
            <a:avLst/>
          </a:prstGeom>
          <a:noFill/>
        </p:spPr>
        <p:txBody>
          <a:bodyPr wrap="square" rtlCol="0">
            <a:spAutoFit/>
          </a:bodyPr>
          <a:lstStyle/>
          <a:p>
            <a:r>
              <a:rPr lang="fr-FR" sz="2800" b="1" u="sng" dirty="0">
                <a:solidFill>
                  <a:schemeClr val="accent6">
                    <a:lumMod val="75000"/>
                  </a:schemeClr>
                </a:solidFill>
              </a:rPr>
              <a:t>2eme cas : Si </a:t>
            </a:r>
            <a:r>
              <a:rPr lang="fr-FR" sz="2800" b="1" u="sng" dirty="0" err="1">
                <a:solidFill>
                  <a:schemeClr val="accent6">
                    <a:lumMod val="75000"/>
                  </a:schemeClr>
                </a:solidFill>
              </a:rPr>
              <a:t>deg</a:t>
            </a:r>
            <a:r>
              <a:rPr lang="fr-FR" sz="2800" b="1" u="sng" dirty="0">
                <a:solidFill>
                  <a:schemeClr val="accent6">
                    <a:lumMod val="75000"/>
                  </a:schemeClr>
                </a:solidFill>
              </a:rPr>
              <a:t>(v)=5  </a:t>
            </a:r>
            <a:endParaRPr lang="fr-FR" sz="2800" dirty="0">
              <a:solidFill>
                <a:schemeClr val="accent6">
                  <a:lumMod val="75000"/>
                </a:schemeClr>
              </a:solidFill>
            </a:endParaRPr>
          </a:p>
          <a:p>
            <a:endParaRPr lang="fr-FR" dirty="0"/>
          </a:p>
        </p:txBody>
      </p:sp>
    </p:spTree>
    <p:extLst>
      <p:ext uri="{BB962C8B-B14F-4D97-AF65-F5344CB8AC3E}">
        <p14:creationId xmlns:p14="http://schemas.microsoft.com/office/powerpoint/2010/main" val="2417106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p:cNvGrpSpPr/>
          <p:nvPr/>
        </p:nvGrpSpPr>
        <p:grpSpPr>
          <a:xfrm>
            <a:off x="4286248" y="1358098"/>
            <a:ext cx="350921" cy="3571900"/>
            <a:chOff x="3424672" y="2643758"/>
            <a:chExt cx="283232" cy="1584176"/>
          </a:xfrm>
        </p:grpSpPr>
        <p:sp>
          <p:nvSpPr>
            <p:cNvPr id="11" name="Rectangle 10"/>
            <p:cNvSpPr/>
            <p:nvPr/>
          </p:nvSpPr>
          <p:spPr>
            <a:xfrm>
              <a:off x="3635896" y="2643758"/>
              <a:ext cx="72008" cy="15841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11"/>
            <p:cNvSpPr/>
            <p:nvPr/>
          </p:nvSpPr>
          <p:spPr>
            <a:xfrm>
              <a:off x="3565490" y="2643758"/>
              <a:ext cx="72007" cy="15841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Rectangle 12"/>
            <p:cNvSpPr/>
            <p:nvPr/>
          </p:nvSpPr>
          <p:spPr>
            <a:xfrm>
              <a:off x="3495081" y="2643758"/>
              <a:ext cx="72007" cy="15841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Rectangle 13"/>
            <p:cNvSpPr/>
            <p:nvPr/>
          </p:nvSpPr>
          <p:spPr>
            <a:xfrm>
              <a:off x="3424672" y="2643758"/>
              <a:ext cx="72008" cy="15841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Text Placeholder 1"/>
          <p:cNvSpPr>
            <a:spLocks noGrp="1"/>
          </p:cNvSpPr>
          <p:nvPr>
            <p:ph type="body" sz="quarter" idx="10"/>
          </p:nvPr>
        </p:nvSpPr>
        <p:spPr>
          <a:xfrm>
            <a:off x="-4564" y="123516"/>
            <a:ext cx="9144000" cy="576242"/>
          </a:xfrm>
        </p:spPr>
        <p:txBody>
          <a:bodyPr>
            <a:normAutofit fontScale="92500" lnSpcReduction="10000"/>
          </a:bodyPr>
          <a:lstStyle/>
          <a:p>
            <a:r>
              <a:rPr lang="fr-FR" altLang="ko-KR" dirty="0"/>
              <a:t>Théorème des 5 couleurs</a:t>
            </a:r>
            <a:endParaRPr lang="fr-FR" altLang="ko-KR" dirty="0">
              <a:solidFill>
                <a:schemeClr val="tx1">
                  <a:lumMod val="75000"/>
                  <a:lumOff val="25000"/>
                </a:schemeClr>
              </a:solidFill>
            </a:endParaRPr>
          </a:p>
        </p:txBody>
      </p:sp>
      <p:sp>
        <p:nvSpPr>
          <p:cNvPr id="17" name="TextBox 16"/>
          <p:cNvSpPr txBox="1"/>
          <p:nvPr/>
        </p:nvSpPr>
        <p:spPr>
          <a:xfrm>
            <a:off x="285720" y="786594"/>
            <a:ext cx="3857652" cy="800219"/>
          </a:xfrm>
          <a:prstGeom prst="rect">
            <a:avLst/>
          </a:prstGeom>
          <a:noFill/>
        </p:spPr>
        <p:txBody>
          <a:bodyPr wrap="square" rtlCol="0">
            <a:spAutoFit/>
          </a:bodyPr>
          <a:lstStyle/>
          <a:p>
            <a:r>
              <a:rPr lang="fr-FR" sz="2800" b="1" u="sng" dirty="0">
                <a:solidFill>
                  <a:schemeClr val="accent6">
                    <a:lumMod val="75000"/>
                  </a:schemeClr>
                </a:solidFill>
              </a:rPr>
              <a:t>2eme cas : Si </a:t>
            </a:r>
            <a:r>
              <a:rPr lang="fr-FR" sz="2800" b="1" u="sng" dirty="0" err="1">
                <a:solidFill>
                  <a:schemeClr val="accent6">
                    <a:lumMod val="75000"/>
                  </a:schemeClr>
                </a:solidFill>
              </a:rPr>
              <a:t>deg</a:t>
            </a:r>
            <a:r>
              <a:rPr lang="fr-FR" sz="2800" b="1" u="sng" dirty="0">
                <a:solidFill>
                  <a:schemeClr val="accent6">
                    <a:lumMod val="75000"/>
                  </a:schemeClr>
                </a:solidFill>
              </a:rPr>
              <a:t>(v)=5  </a:t>
            </a:r>
            <a:endParaRPr lang="fr-FR" sz="2800" dirty="0">
              <a:solidFill>
                <a:schemeClr val="accent6">
                  <a:lumMod val="75000"/>
                </a:schemeClr>
              </a:solidFill>
            </a:endParaRPr>
          </a:p>
          <a:p>
            <a:endParaRPr lang="fr-FR" dirty="0"/>
          </a:p>
        </p:txBody>
      </p:sp>
      <p:pic>
        <p:nvPicPr>
          <p:cNvPr id="9218" name="Picture 2" descr="C:\Users\pc\Desktop\5 colors theorem\5cpdeg5connecteddisconnected.bmp"/>
          <p:cNvPicPr>
            <a:picLocks noChangeAspect="1" noChangeArrowheads="1"/>
          </p:cNvPicPr>
          <p:nvPr/>
        </p:nvPicPr>
        <p:blipFill>
          <a:blip r:embed="rId2"/>
          <a:srcRect/>
          <a:stretch>
            <a:fillRect/>
          </a:stretch>
        </p:blipFill>
        <p:spPr bwMode="auto">
          <a:xfrm>
            <a:off x="0" y="1500974"/>
            <a:ext cx="4286551" cy="3429799"/>
          </a:xfrm>
          <a:prstGeom prst="rect">
            <a:avLst/>
          </a:prstGeom>
          <a:noFill/>
        </p:spPr>
      </p:pic>
      <p:pic>
        <p:nvPicPr>
          <p:cNvPr id="9219" name="Picture 3" descr="C:\Users\pc\Desktop\5 colors theorem\5cpdeg5connectedintercect.bmp"/>
          <p:cNvPicPr>
            <a:picLocks noChangeAspect="1" noChangeArrowheads="1"/>
          </p:cNvPicPr>
          <p:nvPr/>
        </p:nvPicPr>
        <p:blipFill>
          <a:blip r:embed="rId3"/>
          <a:srcRect/>
          <a:stretch>
            <a:fillRect/>
          </a:stretch>
        </p:blipFill>
        <p:spPr bwMode="auto">
          <a:xfrm>
            <a:off x="4643438" y="1500974"/>
            <a:ext cx="4310367" cy="3448855"/>
          </a:xfrm>
          <a:prstGeom prst="rect">
            <a:avLst/>
          </a:prstGeom>
          <a:noFill/>
        </p:spPr>
      </p:pic>
    </p:spTree>
    <p:extLst>
      <p:ext uri="{BB962C8B-B14F-4D97-AF65-F5344CB8AC3E}">
        <p14:creationId xmlns:p14="http://schemas.microsoft.com/office/powerpoint/2010/main" val="24171066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
          <p:cNvSpPr>
            <a:spLocks noGrp="1"/>
          </p:cNvSpPr>
          <p:nvPr>
            <p:ph type="body" sz="quarter" idx="10"/>
          </p:nvPr>
        </p:nvSpPr>
        <p:spPr>
          <a:xfrm>
            <a:off x="-4564" y="123516"/>
            <a:ext cx="9144000" cy="576242"/>
          </a:xfrm>
        </p:spPr>
        <p:txBody>
          <a:bodyPr>
            <a:normAutofit fontScale="92500" lnSpcReduction="10000"/>
          </a:bodyPr>
          <a:lstStyle/>
          <a:p>
            <a:r>
              <a:rPr lang="fr-FR" altLang="ko-KR" dirty="0"/>
              <a:t>Théorème des 4 couleurs</a:t>
            </a:r>
            <a:endParaRPr lang="fr-FR" altLang="ko-KR" dirty="0">
              <a:solidFill>
                <a:schemeClr val="tx1">
                  <a:lumMod val="75000"/>
                  <a:lumOff val="25000"/>
                </a:schemeClr>
              </a:solidFill>
            </a:endParaRPr>
          </a:p>
        </p:txBody>
      </p:sp>
      <p:sp>
        <p:nvSpPr>
          <p:cNvPr id="5" name="TextBox 4"/>
          <p:cNvSpPr txBox="1"/>
          <p:nvPr/>
        </p:nvSpPr>
        <p:spPr>
          <a:xfrm>
            <a:off x="428596" y="1143784"/>
            <a:ext cx="8143932" cy="2677656"/>
          </a:xfrm>
          <a:prstGeom prst="rect">
            <a:avLst/>
          </a:prstGeom>
          <a:noFill/>
        </p:spPr>
        <p:txBody>
          <a:bodyPr wrap="square" rtlCol="0">
            <a:spAutoFit/>
          </a:bodyPr>
          <a:lstStyle/>
          <a:p>
            <a:r>
              <a:rPr lang="fr-FR" sz="2800" b="1" dirty="0"/>
              <a:t>Jusqu’aujourd’hui, aucune preuve classique n’a été approuvée pour le cas de</a:t>
            </a:r>
          </a:p>
          <a:p>
            <a:r>
              <a:rPr lang="fr-FR" sz="2800" b="1" dirty="0"/>
              <a:t>4 couleurs. Mais il existe des démonstrations mathématiques assistées par ordinateur, via</a:t>
            </a:r>
          </a:p>
          <a:p>
            <a:r>
              <a:rPr lang="fr-FR" sz="2800" b="1" dirty="0"/>
              <a:t>un programme informatique qui permet de trouver une méthode de résolution automatique.</a:t>
            </a:r>
          </a:p>
        </p:txBody>
      </p:sp>
    </p:spTree>
    <p:extLst>
      <p:ext uri="{BB962C8B-B14F-4D97-AF65-F5344CB8AC3E}">
        <p14:creationId xmlns:p14="http://schemas.microsoft.com/office/powerpoint/2010/main" val="2417106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xmlns="" id="{24B194B7-C288-4D0A-AECF-C83472A93C2F}"/>
              </a:ext>
            </a:extLst>
          </p:cNvPr>
          <p:cNvSpPr>
            <a:spLocks noGrp="1"/>
          </p:cNvSpPr>
          <p:nvPr>
            <p:ph type="body" sz="quarter" idx="10"/>
          </p:nvPr>
        </p:nvSpPr>
        <p:spPr/>
        <p:txBody>
          <a:bodyPr>
            <a:normAutofit fontScale="47500" lnSpcReduction="20000"/>
          </a:bodyPr>
          <a:lstStyle/>
          <a:p>
            <a:r>
              <a:rPr lang="fr-FR" dirty="0"/>
              <a:t>Implémentation numérique</a:t>
            </a:r>
          </a:p>
        </p:txBody>
      </p:sp>
    </p:spTree>
    <p:extLst>
      <p:ext uri="{BB962C8B-B14F-4D97-AF65-F5344CB8AC3E}">
        <p14:creationId xmlns:p14="http://schemas.microsoft.com/office/powerpoint/2010/main" val="1876331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755576" y="-81023"/>
            <a:ext cx="9144000" cy="576242"/>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2400" dirty="0">
                <a:solidFill>
                  <a:schemeClr val="tx1">
                    <a:lumMod val="75000"/>
                    <a:lumOff val="25000"/>
                  </a:schemeClr>
                </a:solidFill>
                <a:cs typeface="Arial" pitchFamily="34" charset="0"/>
              </a:rPr>
              <a:t>Plan</a:t>
            </a:r>
          </a:p>
        </p:txBody>
      </p:sp>
      <p:grpSp>
        <p:nvGrpSpPr>
          <p:cNvPr id="4" name="Group 3"/>
          <p:cNvGrpSpPr/>
          <p:nvPr/>
        </p:nvGrpSpPr>
        <p:grpSpPr>
          <a:xfrm>
            <a:off x="2228232" y="335641"/>
            <a:ext cx="6552728" cy="914682"/>
            <a:chOff x="1151472" y="3187501"/>
            <a:chExt cx="6552728" cy="914400"/>
          </a:xfrm>
        </p:grpSpPr>
        <p:sp>
          <p:nvSpPr>
            <p:cNvPr id="5" name="Pentagon 4"/>
            <p:cNvSpPr/>
            <p:nvPr/>
          </p:nvSpPr>
          <p:spPr>
            <a:xfrm>
              <a:off x="1633824" y="3347030"/>
              <a:ext cx="6070376" cy="72000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 name="Pentagon 5"/>
            <p:cNvSpPr/>
            <p:nvPr/>
          </p:nvSpPr>
          <p:spPr>
            <a:xfrm>
              <a:off x="1633824" y="3284701"/>
              <a:ext cx="5914970" cy="720000"/>
            </a:xfrm>
            <a:prstGeom prst="homePlat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 name="Diamond 6"/>
            <p:cNvSpPr/>
            <p:nvPr/>
          </p:nvSpPr>
          <p:spPr>
            <a:xfrm>
              <a:off x="1151472" y="3187501"/>
              <a:ext cx="914400" cy="91440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sp>
        <p:nvSpPr>
          <p:cNvPr id="8" name="직사각형 39"/>
          <p:cNvSpPr/>
          <p:nvPr/>
        </p:nvSpPr>
        <p:spPr>
          <a:xfrm>
            <a:off x="2469926" y="539049"/>
            <a:ext cx="403184" cy="523382"/>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800" b="1" dirty="0">
                <a:solidFill>
                  <a:schemeClr val="bg1"/>
                </a:solidFill>
                <a:cs typeface="Arial" pitchFamily="34" charset="0"/>
              </a:rPr>
              <a:t>1 </a:t>
            </a:r>
            <a:endParaRPr lang="ko-KR" altLang="en-US" sz="2800" dirty="0">
              <a:solidFill>
                <a:schemeClr val="bg1"/>
              </a:solidFill>
            </a:endParaRPr>
          </a:p>
        </p:txBody>
      </p:sp>
      <p:sp>
        <p:nvSpPr>
          <p:cNvPr id="10" name="TextBox 10"/>
          <p:cNvSpPr txBox="1"/>
          <p:nvPr/>
        </p:nvSpPr>
        <p:spPr bwMode="auto">
          <a:xfrm>
            <a:off x="3383290" y="654482"/>
            <a:ext cx="4752528" cy="338554"/>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dirty="0" smtClean="0">
                <a:solidFill>
                  <a:schemeClr val="accent1">
                    <a:lumMod val="75000"/>
                  </a:schemeClr>
                </a:solidFill>
                <a:cs typeface="Arial" pitchFamily="34" charset="0"/>
              </a:rPr>
              <a:t>Introduction et </a:t>
            </a:r>
            <a:r>
              <a:rPr lang="en-US" altLang="ko-KR" sz="1600" b="1" dirty="0" err="1" smtClean="0">
                <a:solidFill>
                  <a:schemeClr val="accent1">
                    <a:lumMod val="75000"/>
                  </a:schemeClr>
                </a:solidFill>
                <a:cs typeface="Arial" pitchFamily="34" charset="0"/>
              </a:rPr>
              <a:t>contexte</a:t>
            </a:r>
            <a:r>
              <a:rPr lang="en-US" altLang="ko-KR" sz="1600" b="1" dirty="0" smtClean="0">
                <a:solidFill>
                  <a:schemeClr val="accent1">
                    <a:lumMod val="75000"/>
                  </a:schemeClr>
                </a:solidFill>
                <a:cs typeface="Arial" pitchFamily="34" charset="0"/>
              </a:rPr>
              <a:t> </a:t>
            </a:r>
            <a:r>
              <a:rPr lang="en-US" altLang="ko-KR" sz="1600" b="1" dirty="0" err="1" smtClean="0">
                <a:solidFill>
                  <a:schemeClr val="accent1">
                    <a:lumMod val="75000"/>
                  </a:schemeClr>
                </a:solidFill>
                <a:cs typeface="Arial" pitchFamily="34" charset="0"/>
              </a:rPr>
              <a:t>historique</a:t>
            </a:r>
            <a:r>
              <a:rPr lang="en-US" altLang="ko-KR" sz="1600" b="1" dirty="0" smtClean="0">
                <a:solidFill>
                  <a:schemeClr val="accent1">
                    <a:lumMod val="75000"/>
                  </a:schemeClr>
                </a:solidFill>
                <a:cs typeface="Arial" pitchFamily="34" charset="0"/>
              </a:rPr>
              <a:t> </a:t>
            </a:r>
            <a:endParaRPr lang="en-US" altLang="ko-KR" sz="1600" b="1" dirty="0">
              <a:solidFill>
                <a:schemeClr val="accent1">
                  <a:lumMod val="75000"/>
                </a:schemeClr>
              </a:solidFill>
              <a:cs typeface="Arial" pitchFamily="34" charset="0"/>
            </a:endParaRPr>
          </a:p>
        </p:txBody>
      </p:sp>
      <p:grpSp>
        <p:nvGrpSpPr>
          <p:cNvPr id="12" name="Group 11"/>
          <p:cNvGrpSpPr/>
          <p:nvPr/>
        </p:nvGrpSpPr>
        <p:grpSpPr>
          <a:xfrm>
            <a:off x="2225226" y="1258953"/>
            <a:ext cx="6552728" cy="914682"/>
            <a:chOff x="1151472" y="3187501"/>
            <a:chExt cx="6552728" cy="914400"/>
          </a:xfrm>
        </p:grpSpPr>
        <p:sp>
          <p:nvSpPr>
            <p:cNvPr id="13" name="Pentagon 12"/>
            <p:cNvSpPr/>
            <p:nvPr/>
          </p:nvSpPr>
          <p:spPr>
            <a:xfrm>
              <a:off x="1633824" y="3347030"/>
              <a:ext cx="6070376" cy="72000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4" name="Pentagon 13"/>
            <p:cNvSpPr/>
            <p:nvPr/>
          </p:nvSpPr>
          <p:spPr>
            <a:xfrm>
              <a:off x="1633824" y="3284701"/>
              <a:ext cx="5914970" cy="720000"/>
            </a:xfrm>
            <a:prstGeom prst="homePlat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5" name="Diamond 14"/>
            <p:cNvSpPr/>
            <p:nvPr/>
          </p:nvSpPr>
          <p:spPr>
            <a:xfrm>
              <a:off x="1151472" y="3187501"/>
              <a:ext cx="914400" cy="91440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16" name="Group 15"/>
          <p:cNvGrpSpPr/>
          <p:nvPr/>
        </p:nvGrpSpPr>
        <p:grpSpPr>
          <a:xfrm>
            <a:off x="2222220" y="2182265"/>
            <a:ext cx="6552728" cy="914682"/>
            <a:chOff x="1151472" y="3187501"/>
            <a:chExt cx="6552728" cy="914400"/>
          </a:xfrm>
        </p:grpSpPr>
        <p:sp>
          <p:nvSpPr>
            <p:cNvPr id="17" name="Pentagon 16"/>
            <p:cNvSpPr/>
            <p:nvPr/>
          </p:nvSpPr>
          <p:spPr>
            <a:xfrm>
              <a:off x="1633824" y="3347030"/>
              <a:ext cx="6070376" cy="7200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8" name="Pentagon 17"/>
            <p:cNvSpPr/>
            <p:nvPr/>
          </p:nvSpPr>
          <p:spPr>
            <a:xfrm>
              <a:off x="1633824" y="3284701"/>
              <a:ext cx="5914970" cy="720000"/>
            </a:xfrm>
            <a:prstGeom prst="homePlat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Diamond 18"/>
            <p:cNvSpPr/>
            <p:nvPr/>
          </p:nvSpPr>
          <p:spPr>
            <a:xfrm>
              <a:off x="1151472" y="3187501"/>
              <a:ext cx="914400" cy="91440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grpSp>
        <p:nvGrpSpPr>
          <p:cNvPr id="20" name="Group 19"/>
          <p:cNvGrpSpPr/>
          <p:nvPr/>
        </p:nvGrpSpPr>
        <p:grpSpPr>
          <a:xfrm>
            <a:off x="2219214" y="3105577"/>
            <a:ext cx="6552728" cy="914682"/>
            <a:chOff x="1151472" y="3187501"/>
            <a:chExt cx="6552728" cy="914400"/>
          </a:xfrm>
        </p:grpSpPr>
        <p:sp>
          <p:nvSpPr>
            <p:cNvPr id="21" name="Pentagon 20"/>
            <p:cNvSpPr/>
            <p:nvPr/>
          </p:nvSpPr>
          <p:spPr>
            <a:xfrm>
              <a:off x="1633824" y="3347030"/>
              <a:ext cx="6070376" cy="72000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2" name="Pentagon 21"/>
            <p:cNvSpPr/>
            <p:nvPr/>
          </p:nvSpPr>
          <p:spPr>
            <a:xfrm>
              <a:off x="1633824" y="3284701"/>
              <a:ext cx="5914970" cy="720000"/>
            </a:xfrm>
            <a:prstGeom prst="homePlat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3" name="Diamond 22"/>
            <p:cNvSpPr/>
            <p:nvPr/>
          </p:nvSpPr>
          <p:spPr>
            <a:xfrm>
              <a:off x="1151472" y="3187501"/>
              <a:ext cx="914400" cy="914400"/>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24" name="직사각형 39"/>
          <p:cNvSpPr/>
          <p:nvPr/>
        </p:nvSpPr>
        <p:spPr>
          <a:xfrm>
            <a:off x="2469926" y="1463856"/>
            <a:ext cx="403184" cy="523382"/>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800" b="1" dirty="0">
                <a:solidFill>
                  <a:schemeClr val="bg1"/>
                </a:solidFill>
                <a:cs typeface="Arial" pitchFamily="34" charset="0"/>
              </a:rPr>
              <a:t>2 </a:t>
            </a:r>
            <a:endParaRPr lang="ko-KR" altLang="en-US" sz="2800" dirty="0">
              <a:solidFill>
                <a:schemeClr val="bg1"/>
              </a:solidFill>
            </a:endParaRPr>
          </a:p>
        </p:txBody>
      </p:sp>
      <p:sp>
        <p:nvSpPr>
          <p:cNvPr id="26" name="TextBox 10"/>
          <p:cNvSpPr txBox="1"/>
          <p:nvPr/>
        </p:nvSpPr>
        <p:spPr bwMode="auto">
          <a:xfrm>
            <a:off x="3343449" y="1571277"/>
            <a:ext cx="4752528" cy="523220"/>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fr-FR" sz="1600" b="1" dirty="0">
                <a:solidFill>
                  <a:schemeClr val="accent2">
                    <a:lumMod val="75000"/>
                  </a:schemeClr>
                </a:solidFill>
                <a:sym typeface="Wingdings 2" panose="05020102010507070707" pitchFamily="18" charset="2"/>
              </a:rPr>
              <a:t>La résolution théorique</a:t>
            </a:r>
          </a:p>
          <a:p>
            <a:pPr>
              <a:defRPr/>
            </a:pPr>
            <a:endParaRPr lang="en-US" altLang="ko-KR" sz="1200" b="1" dirty="0">
              <a:solidFill>
                <a:schemeClr val="accent2">
                  <a:lumMod val="75000"/>
                </a:schemeClr>
              </a:solidFill>
              <a:cs typeface="Arial" pitchFamily="34" charset="0"/>
            </a:endParaRPr>
          </a:p>
        </p:txBody>
      </p:sp>
      <p:sp>
        <p:nvSpPr>
          <p:cNvPr id="28" name="직사각형 39"/>
          <p:cNvSpPr/>
          <p:nvPr/>
        </p:nvSpPr>
        <p:spPr>
          <a:xfrm>
            <a:off x="2469926" y="2388664"/>
            <a:ext cx="403184" cy="523382"/>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800" b="1" dirty="0">
                <a:solidFill>
                  <a:schemeClr val="bg1"/>
                </a:solidFill>
                <a:cs typeface="Arial" pitchFamily="34" charset="0"/>
              </a:rPr>
              <a:t>3 </a:t>
            </a:r>
            <a:endParaRPr lang="ko-KR" altLang="en-US" sz="2800" dirty="0">
              <a:solidFill>
                <a:schemeClr val="bg1"/>
              </a:solidFill>
            </a:endParaRPr>
          </a:p>
        </p:txBody>
      </p:sp>
      <p:sp>
        <p:nvSpPr>
          <p:cNvPr id="30" name="TextBox 10"/>
          <p:cNvSpPr txBox="1"/>
          <p:nvPr/>
        </p:nvSpPr>
        <p:spPr bwMode="auto">
          <a:xfrm>
            <a:off x="3355462" y="2449151"/>
            <a:ext cx="4752528" cy="523220"/>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fr-FR" sz="1600" b="1" dirty="0" smtClean="0">
                <a:solidFill>
                  <a:schemeClr val="accent3">
                    <a:lumMod val="75000"/>
                  </a:schemeClr>
                </a:solidFill>
                <a:sym typeface="Wingdings 2" panose="05020102010507070707" pitchFamily="18" charset="2"/>
              </a:rPr>
              <a:t>L’implémentation numérique</a:t>
            </a:r>
            <a:endParaRPr lang="fr-FR" sz="1600" b="1" dirty="0">
              <a:solidFill>
                <a:schemeClr val="accent3">
                  <a:lumMod val="75000"/>
                </a:schemeClr>
              </a:solidFill>
              <a:sym typeface="Wingdings 2" panose="05020102010507070707" pitchFamily="18" charset="2"/>
            </a:endParaRPr>
          </a:p>
          <a:p>
            <a:pPr>
              <a:defRPr/>
            </a:pPr>
            <a:endParaRPr lang="en-US" altLang="ko-KR" sz="1200" b="1" dirty="0">
              <a:solidFill>
                <a:schemeClr val="tx1">
                  <a:lumMod val="75000"/>
                  <a:lumOff val="25000"/>
                </a:schemeClr>
              </a:solidFill>
              <a:cs typeface="Arial" pitchFamily="34" charset="0"/>
            </a:endParaRPr>
          </a:p>
        </p:txBody>
      </p:sp>
      <p:sp>
        <p:nvSpPr>
          <p:cNvPr id="32" name="직사각형 39"/>
          <p:cNvSpPr/>
          <p:nvPr/>
        </p:nvSpPr>
        <p:spPr>
          <a:xfrm>
            <a:off x="2469926" y="3313471"/>
            <a:ext cx="403184" cy="523382"/>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800" b="1" dirty="0">
                <a:solidFill>
                  <a:schemeClr val="bg1"/>
                </a:solidFill>
                <a:cs typeface="Arial" pitchFamily="34" charset="0"/>
              </a:rPr>
              <a:t>4 </a:t>
            </a:r>
            <a:endParaRPr lang="ko-KR" altLang="en-US" sz="2800" dirty="0">
              <a:solidFill>
                <a:schemeClr val="bg1"/>
              </a:solidFill>
            </a:endParaRPr>
          </a:p>
        </p:txBody>
      </p:sp>
      <p:sp>
        <p:nvSpPr>
          <p:cNvPr id="34" name="TextBox 10"/>
          <p:cNvSpPr txBox="1"/>
          <p:nvPr/>
        </p:nvSpPr>
        <p:spPr bwMode="auto">
          <a:xfrm>
            <a:off x="3383290" y="3394433"/>
            <a:ext cx="4752528" cy="523220"/>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dirty="0">
                <a:solidFill>
                  <a:schemeClr val="accent4">
                    <a:lumMod val="75000"/>
                  </a:schemeClr>
                </a:solidFill>
                <a:cs typeface="Arial" pitchFamily="34" charset="0"/>
              </a:rPr>
              <a:t>Champs </a:t>
            </a:r>
            <a:r>
              <a:rPr lang="en-US" altLang="ko-KR" sz="1600" b="1" dirty="0" err="1" smtClean="0">
                <a:solidFill>
                  <a:schemeClr val="accent4">
                    <a:lumMod val="75000"/>
                  </a:schemeClr>
                </a:solidFill>
                <a:cs typeface="Arial" pitchFamily="34" charset="0"/>
              </a:rPr>
              <a:t>d’application</a:t>
            </a:r>
            <a:r>
              <a:rPr lang="en-US" altLang="ko-KR" sz="1600" b="1" dirty="0" smtClean="0">
                <a:solidFill>
                  <a:schemeClr val="accent4">
                    <a:lumMod val="75000"/>
                  </a:schemeClr>
                </a:solidFill>
                <a:cs typeface="Arial" pitchFamily="34" charset="0"/>
              </a:rPr>
              <a:t> </a:t>
            </a:r>
            <a:endParaRPr lang="en-US" altLang="ko-KR" sz="1600" b="1" dirty="0">
              <a:solidFill>
                <a:schemeClr val="tx1">
                  <a:lumMod val="75000"/>
                  <a:lumOff val="25000"/>
                </a:schemeClr>
              </a:solidFill>
              <a:cs typeface="Arial" pitchFamily="34" charset="0"/>
            </a:endParaRPr>
          </a:p>
          <a:p>
            <a:pPr>
              <a:defRPr/>
            </a:pPr>
            <a:endParaRPr lang="en-US" altLang="ko-KR" sz="1200" b="1" dirty="0">
              <a:solidFill>
                <a:schemeClr val="tx1">
                  <a:lumMod val="75000"/>
                  <a:lumOff val="25000"/>
                </a:schemeClr>
              </a:solidFill>
              <a:cs typeface="Arial" pitchFamily="34" charset="0"/>
            </a:endParaRPr>
          </a:p>
        </p:txBody>
      </p:sp>
      <p:sp>
        <p:nvSpPr>
          <p:cNvPr id="35" name="직사각형 39"/>
          <p:cNvSpPr/>
          <p:nvPr/>
        </p:nvSpPr>
        <p:spPr>
          <a:xfrm>
            <a:off x="2456144" y="4237622"/>
            <a:ext cx="403184" cy="523382"/>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800" b="1" dirty="0">
                <a:solidFill>
                  <a:schemeClr val="bg1"/>
                </a:solidFill>
                <a:cs typeface="Arial" pitchFamily="34" charset="0"/>
              </a:rPr>
              <a:t>4 </a:t>
            </a:r>
            <a:endParaRPr lang="ko-KR" altLang="en-US" sz="2800" dirty="0">
              <a:solidFill>
                <a:schemeClr val="bg1"/>
              </a:solidFill>
            </a:endParaRPr>
          </a:p>
        </p:txBody>
      </p:sp>
      <p:grpSp>
        <p:nvGrpSpPr>
          <p:cNvPr id="37" name="Group 3"/>
          <p:cNvGrpSpPr/>
          <p:nvPr/>
        </p:nvGrpSpPr>
        <p:grpSpPr>
          <a:xfrm>
            <a:off x="2208374" y="4084712"/>
            <a:ext cx="6552728" cy="914682"/>
            <a:chOff x="1151472" y="3187501"/>
            <a:chExt cx="6552728" cy="914400"/>
          </a:xfrm>
        </p:grpSpPr>
        <p:sp>
          <p:nvSpPr>
            <p:cNvPr id="38" name="Pentagon 4"/>
            <p:cNvSpPr/>
            <p:nvPr/>
          </p:nvSpPr>
          <p:spPr>
            <a:xfrm>
              <a:off x="1633824" y="3347030"/>
              <a:ext cx="6070376" cy="72000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9" name="Pentagon 5"/>
            <p:cNvSpPr/>
            <p:nvPr/>
          </p:nvSpPr>
          <p:spPr>
            <a:xfrm>
              <a:off x="1633824" y="3284701"/>
              <a:ext cx="5914970" cy="720000"/>
            </a:xfrm>
            <a:prstGeom prst="homePlat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0" name="Diamond 6"/>
            <p:cNvSpPr/>
            <p:nvPr/>
          </p:nvSpPr>
          <p:spPr>
            <a:xfrm>
              <a:off x="1151472" y="3187501"/>
              <a:ext cx="914400" cy="91440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sp>
        <p:nvSpPr>
          <p:cNvPr id="41" name="직사각형 39"/>
          <p:cNvSpPr/>
          <p:nvPr/>
        </p:nvSpPr>
        <p:spPr>
          <a:xfrm>
            <a:off x="2450068" y="4288120"/>
            <a:ext cx="403184" cy="523382"/>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800" b="1" dirty="0">
                <a:solidFill>
                  <a:schemeClr val="bg1"/>
                </a:solidFill>
                <a:cs typeface="Arial" pitchFamily="34" charset="0"/>
              </a:rPr>
              <a:t>5</a:t>
            </a:r>
            <a:r>
              <a:rPr lang="en-US" altLang="ko-KR" sz="2800" b="1" dirty="0" smtClean="0">
                <a:solidFill>
                  <a:schemeClr val="bg1"/>
                </a:solidFill>
                <a:cs typeface="Arial" pitchFamily="34" charset="0"/>
              </a:rPr>
              <a:t> </a:t>
            </a:r>
            <a:endParaRPr lang="ko-KR" altLang="en-US" sz="2800" dirty="0">
              <a:solidFill>
                <a:schemeClr val="bg1"/>
              </a:solidFill>
            </a:endParaRPr>
          </a:p>
        </p:txBody>
      </p:sp>
      <p:sp>
        <p:nvSpPr>
          <p:cNvPr id="42" name="TextBox 10"/>
          <p:cNvSpPr txBox="1"/>
          <p:nvPr/>
        </p:nvSpPr>
        <p:spPr bwMode="auto">
          <a:xfrm>
            <a:off x="3363432" y="4403553"/>
            <a:ext cx="4752528" cy="338554"/>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dirty="0" smtClean="0">
                <a:solidFill>
                  <a:schemeClr val="accent1">
                    <a:lumMod val="75000"/>
                  </a:schemeClr>
                </a:solidFill>
                <a:cs typeface="Arial" pitchFamily="34" charset="0"/>
              </a:rPr>
              <a:t>Conclusion</a:t>
            </a:r>
            <a:endParaRPr lang="en-US" altLang="ko-KR" sz="1600" b="1" dirty="0">
              <a:solidFill>
                <a:schemeClr val="accent1">
                  <a:lumMod val="75000"/>
                </a:schemeClr>
              </a:solidFill>
              <a:cs typeface="Arial" pitchFamily="34" charset="0"/>
            </a:endParaRPr>
          </a:p>
        </p:txBody>
      </p:sp>
    </p:spTree>
    <p:extLst>
      <p:ext uri="{BB962C8B-B14F-4D97-AF65-F5344CB8AC3E}">
        <p14:creationId xmlns:p14="http://schemas.microsoft.com/office/powerpoint/2010/main" val="2042164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64" y="123516"/>
            <a:ext cx="9144000" cy="576242"/>
          </a:xfrm>
        </p:spPr>
        <p:txBody>
          <a:bodyPr>
            <a:normAutofit fontScale="92500" lnSpcReduction="10000"/>
          </a:bodyPr>
          <a:lstStyle/>
          <a:p>
            <a:r>
              <a:rPr lang="fr-FR" altLang="ko-KR" dirty="0">
                <a:solidFill>
                  <a:schemeClr val="tx1">
                    <a:lumMod val="75000"/>
                    <a:lumOff val="25000"/>
                  </a:schemeClr>
                </a:solidFill>
              </a:rPr>
              <a:t>Implémentation</a:t>
            </a:r>
            <a:r>
              <a:rPr lang="en-US" altLang="ko-KR" dirty="0">
                <a:solidFill>
                  <a:schemeClr val="tx1">
                    <a:lumMod val="75000"/>
                    <a:lumOff val="25000"/>
                  </a:schemeClr>
                </a:solidFill>
              </a:rPr>
              <a:t> </a:t>
            </a:r>
            <a:r>
              <a:rPr lang="fr-FR" altLang="ko-KR" dirty="0">
                <a:solidFill>
                  <a:schemeClr val="tx1">
                    <a:lumMod val="75000"/>
                    <a:lumOff val="25000"/>
                  </a:schemeClr>
                </a:solidFill>
              </a:rPr>
              <a:t>numérique</a:t>
            </a:r>
          </a:p>
        </p:txBody>
      </p:sp>
      <p:sp>
        <p:nvSpPr>
          <p:cNvPr id="49" name="Text Placeholder 1"/>
          <p:cNvSpPr>
            <a:spLocks noGrp="1"/>
          </p:cNvSpPr>
          <p:nvPr>
            <p:ph type="body" sz="quarter" idx="10"/>
          </p:nvPr>
        </p:nvSpPr>
        <p:spPr>
          <a:xfrm>
            <a:off x="251520" y="844352"/>
            <a:ext cx="9144000" cy="2304256"/>
          </a:xfrm>
        </p:spPr>
        <p:txBody>
          <a:bodyPr>
            <a:normAutofit/>
          </a:bodyPr>
          <a:lstStyle/>
          <a:p>
            <a:pPr marL="342900" indent="-342900" algn="l">
              <a:buFont typeface="Arial" panose="020B0604020202020204" pitchFamily="34" charset="0"/>
              <a:buChar char="•"/>
            </a:pPr>
            <a:r>
              <a:rPr lang="fr-FR" altLang="ko-KR" sz="2000" b="1" i="1" dirty="0">
                <a:solidFill>
                  <a:schemeClr val="tx1">
                    <a:lumMod val="75000"/>
                    <a:lumOff val="25000"/>
                  </a:schemeClr>
                </a:solidFill>
              </a:rPr>
              <a:t>Étude de deux algorithmes de coloriage :</a:t>
            </a:r>
          </a:p>
          <a:p>
            <a:pPr marL="457200" indent="-457200" algn="l">
              <a:buFont typeface="+mj-lt"/>
              <a:buAutoNum type="arabicPeriod"/>
            </a:pPr>
            <a:r>
              <a:rPr lang="fr-FR" altLang="ko-KR" sz="1800" b="1" i="1" dirty="0">
                <a:solidFill>
                  <a:schemeClr val="tx1">
                    <a:lumMod val="75000"/>
                    <a:lumOff val="25000"/>
                  </a:schemeClr>
                </a:solidFill>
              </a:rPr>
              <a:t> </a:t>
            </a:r>
            <a:r>
              <a:rPr lang="fr-FR" altLang="ko-KR" sz="1800" i="1" dirty="0">
                <a:solidFill>
                  <a:schemeClr val="tx1">
                    <a:lumMod val="75000"/>
                    <a:lumOff val="25000"/>
                  </a:schemeClr>
                </a:solidFill>
              </a:rPr>
              <a:t>Algorithme Glouton </a:t>
            </a:r>
            <a:r>
              <a:rPr lang="fr-FR" sz="1800" dirty="0"/>
              <a:t>(</a:t>
            </a:r>
            <a:r>
              <a:rPr lang="fr-FR" sz="1800" dirty="0" err="1"/>
              <a:t>Greedy</a:t>
            </a:r>
            <a:r>
              <a:rPr lang="fr-FR" sz="1800" dirty="0"/>
              <a:t> </a:t>
            </a:r>
            <a:r>
              <a:rPr lang="fr-FR" sz="1800" dirty="0" err="1"/>
              <a:t>Algorithm</a:t>
            </a:r>
            <a:r>
              <a:rPr lang="fr-FR" sz="1800" dirty="0"/>
              <a:t>)</a:t>
            </a:r>
          </a:p>
          <a:p>
            <a:pPr marL="457200" indent="-457200" algn="l">
              <a:buFont typeface="+mj-lt"/>
              <a:buAutoNum type="arabicPeriod"/>
            </a:pPr>
            <a:r>
              <a:rPr lang="fr-FR" altLang="ko-KR" sz="1800" i="1" dirty="0"/>
              <a:t>Algorithme Retour-sur-trace </a:t>
            </a:r>
            <a:r>
              <a:rPr lang="fr-FR" sz="1800" dirty="0"/>
              <a:t>(</a:t>
            </a:r>
            <a:r>
              <a:rPr lang="fr-FR" sz="1800" dirty="0" err="1"/>
              <a:t>Backtracking</a:t>
            </a:r>
            <a:r>
              <a:rPr lang="fr-FR" sz="1800" dirty="0"/>
              <a:t> </a:t>
            </a:r>
            <a:r>
              <a:rPr lang="fr-FR" sz="1800" dirty="0" err="1"/>
              <a:t>Algorithm</a:t>
            </a:r>
            <a:r>
              <a:rPr lang="fr-FR" sz="1800" dirty="0"/>
              <a:t>)</a:t>
            </a:r>
          </a:p>
          <a:p>
            <a:pPr marL="457200" indent="-457200" algn="l">
              <a:buFont typeface="+mj-lt"/>
              <a:buAutoNum type="arabicPeriod"/>
            </a:pPr>
            <a:endParaRPr lang="fr-FR" altLang="ko-KR" sz="1800" b="1" i="1" dirty="0">
              <a:solidFill>
                <a:schemeClr val="tx1">
                  <a:lumMod val="75000"/>
                  <a:lumOff val="25000"/>
                </a:schemeClr>
              </a:solidFill>
            </a:endParaRPr>
          </a:p>
          <a:p>
            <a:pPr marL="342900" indent="-342900" algn="l">
              <a:buFont typeface="Arial" panose="020B0604020202020204" pitchFamily="34" charset="0"/>
              <a:buChar char="•"/>
            </a:pPr>
            <a:r>
              <a:rPr lang="fr-FR" altLang="ko-KR" sz="2100" b="1" i="1" dirty="0"/>
              <a:t>Deux cartes de différentes complexités :</a:t>
            </a:r>
          </a:p>
          <a:p>
            <a:pPr marL="457200" indent="-457200" algn="l">
              <a:buFont typeface="+mj-lt"/>
              <a:buAutoNum type="arabicPeriod"/>
            </a:pPr>
            <a:endParaRPr lang="fr-FR" altLang="ko-KR" sz="1800" b="1" i="1" dirty="0">
              <a:solidFill>
                <a:schemeClr val="tx1">
                  <a:lumMod val="75000"/>
                  <a:lumOff val="25000"/>
                </a:schemeClr>
              </a:solidFill>
            </a:endParaRPr>
          </a:p>
        </p:txBody>
      </p:sp>
      <p:pic>
        <p:nvPicPr>
          <p:cNvPr id="1026" name="Picture 2" descr="C:\Users\Issam\Desktop\carte-de-maroc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1720" y="2728926"/>
            <a:ext cx="2520281" cy="2313763"/>
          </a:xfrm>
          <a:prstGeom prst="rect">
            <a:avLst/>
          </a:prstGeom>
          <a:noFill/>
          <a:extLst>
            <a:ext uri="{909E8E84-426E-40DD-AFC4-6F175D3DCCD1}">
              <a14:hiddenFill xmlns:a14="http://schemas.microsoft.com/office/drawing/2010/main">
                <a:solidFill>
                  <a:srgbClr val="FFFFFF"/>
                </a:solidFill>
              </a14:hiddenFill>
            </a:ext>
          </a:extLst>
        </p:spPr>
      </p:pic>
      <p:sp>
        <p:nvSpPr>
          <p:cNvPr id="50" name="Freeform 15"/>
          <p:cNvSpPr>
            <a:spLocks noEditPoints="1"/>
          </p:cNvSpPr>
          <p:nvPr/>
        </p:nvSpPr>
        <p:spPr bwMode="auto">
          <a:xfrm>
            <a:off x="5076056" y="2822244"/>
            <a:ext cx="1872208" cy="2023058"/>
          </a:xfrm>
          <a:custGeom>
            <a:avLst/>
            <a:gdLst>
              <a:gd name="T0" fmla="*/ 2685 w 3729"/>
              <a:gd name="T1" fmla="*/ 507 h 4122"/>
              <a:gd name="T2" fmla="*/ 2661 w 3729"/>
              <a:gd name="T3" fmla="*/ 456 h 4122"/>
              <a:gd name="T4" fmla="*/ 1523 w 3729"/>
              <a:gd name="T5" fmla="*/ 69 h 4122"/>
              <a:gd name="T6" fmla="*/ 1572 w 3729"/>
              <a:gd name="T7" fmla="*/ 238 h 4122"/>
              <a:gd name="T8" fmla="*/ 1783 w 3729"/>
              <a:gd name="T9" fmla="*/ 335 h 4122"/>
              <a:gd name="T10" fmla="*/ 1951 w 3729"/>
              <a:gd name="T11" fmla="*/ 400 h 4122"/>
              <a:gd name="T12" fmla="*/ 2009 w 3729"/>
              <a:gd name="T13" fmla="*/ 278 h 4122"/>
              <a:gd name="T14" fmla="*/ 2176 w 3729"/>
              <a:gd name="T15" fmla="*/ 295 h 4122"/>
              <a:gd name="T16" fmla="*/ 2416 w 3729"/>
              <a:gd name="T17" fmla="*/ 362 h 4122"/>
              <a:gd name="T18" fmla="*/ 2612 w 3729"/>
              <a:gd name="T19" fmla="*/ 347 h 4122"/>
              <a:gd name="T20" fmla="*/ 2780 w 3729"/>
              <a:gd name="T21" fmla="*/ 509 h 4122"/>
              <a:gd name="T22" fmla="*/ 2772 w 3729"/>
              <a:gd name="T23" fmla="*/ 662 h 4122"/>
              <a:gd name="T24" fmla="*/ 2863 w 3729"/>
              <a:gd name="T25" fmla="*/ 831 h 4122"/>
              <a:gd name="T26" fmla="*/ 2949 w 3729"/>
              <a:gd name="T27" fmla="*/ 1031 h 4122"/>
              <a:gd name="T28" fmla="*/ 3078 w 3729"/>
              <a:gd name="T29" fmla="*/ 1226 h 4122"/>
              <a:gd name="T30" fmla="*/ 3289 w 3729"/>
              <a:gd name="T31" fmla="*/ 1406 h 4122"/>
              <a:gd name="T32" fmla="*/ 3320 w 3729"/>
              <a:gd name="T33" fmla="*/ 1506 h 4122"/>
              <a:gd name="T34" fmla="*/ 3552 w 3729"/>
              <a:gd name="T35" fmla="*/ 1486 h 4122"/>
              <a:gd name="T36" fmla="*/ 3725 w 3729"/>
              <a:gd name="T37" fmla="*/ 1511 h 4122"/>
              <a:gd name="T38" fmla="*/ 3672 w 3729"/>
              <a:gd name="T39" fmla="*/ 1675 h 4122"/>
              <a:gd name="T40" fmla="*/ 3612 w 3729"/>
              <a:gd name="T41" fmla="*/ 1811 h 4122"/>
              <a:gd name="T42" fmla="*/ 3460 w 3729"/>
              <a:gd name="T43" fmla="*/ 1998 h 4122"/>
              <a:gd name="T44" fmla="*/ 3252 w 3729"/>
              <a:gd name="T45" fmla="*/ 2178 h 4122"/>
              <a:gd name="T46" fmla="*/ 3083 w 3729"/>
              <a:gd name="T47" fmla="*/ 2411 h 4122"/>
              <a:gd name="T48" fmla="*/ 3154 w 3729"/>
              <a:gd name="T49" fmla="*/ 2731 h 4122"/>
              <a:gd name="T50" fmla="*/ 3152 w 3729"/>
              <a:gd name="T51" fmla="*/ 3018 h 4122"/>
              <a:gd name="T52" fmla="*/ 2923 w 3729"/>
              <a:gd name="T53" fmla="*/ 3191 h 4122"/>
              <a:gd name="T54" fmla="*/ 2840 w 3729"/>
              <a:gd name="T55" fmla="*/ 3315 h 4122"/>
              <a:gd name="T56" fmla="*/ 2849 w 3729"/>
              <a:gd name="T57" fmla="*/ 3515 h 4122"/>
              <a:gd name="T58" fmla="*/ 2712 w 3729"/>
              <a:gd name="T59" fmla="*/ 3622 h 4122"/>
              <a:gd name="T60" fmla="*/ 2623 w 3729"/>
              <a:gd name="T61" fmla="*/ 3811 h 4122"/>
              <a:gd name="T62" fmla="*/ 2440 w 3729"/>
              <a:gd name="T63" fmla="*/ 4009 h 4122"/>
              <a:gd name="T64" fmla="*/ 2203 w 3729"/>
              <a:gd name="T65" fmla="*/ 4073 h 4122"/>
              <a:gd name="T66" fmla="*/ 1967 w 3729"/>
              <a:gd name="T67" fmla="*/ 4102 h 4122"/>
              <a:gd name="T68" fmla="*/ 1892 w 3729"/>
              <a:gd name="T69" fmla="*/ 3989 h 4122"/>
              <a:gd name="T70" fmla="*/ 1849 w 3729"/>
              <a:gd name="T71" fmla="*/ 3802 h 4122"/>
              <a:gd name="T72" fmla="*/ 1740 w 3729"/>
              <a:gd name="T73" fmla="*/ 3606 h 4122"/>
              <a:gd name="T74" fmla="*/ 1689 w 3729"/>
              <a:gd name="T75" fmla="*/ 3366 h 4122"/>
              <a:gd name="T76" fmla="*/ 1583 w 3729"/>
              <a:gd name="T77" fmla="*/ 3175 h 4122"/>
              <a:gd name="T78" fmla="*/ 1609 w 3729"/>
              <a:gd name="T79" fmla="*/ 2911 h 4122"/>
              <a:gd name="T80" fmla="*/ 1656 w 3729"/>
              <a:gd name="T81" fmla="*/ 2706 h 4122"/>
              <a:gd name="T82" fmla="*/ 1589 w 3729"/>
              <a:gd name="T83" fmla="*/ 2426 h 4122"/>
              <a:gd name="T84" fmla="*/ 1429 w 3729"/>
              <a:gd name="T85" fmla="*/ 2218 h 4122"/>
              <a:gd name="T86" fmla="*/ 1463 w 3729"/>
              <a:gd name="T87" fmla="*/ 1969 h 4122"/>
              <a:gd name="T88" fmla="*/ 1256 w 3729"/>
              <a:gd name="T89" fmla="*/ 1898 h 4122"/>
              <a:gd name="T90" fmla="*/ 1003 w 3729"/>
              <a:gd name="T91" fmla="*/ 1809 h 4122"/>
              <a:gd name="T92" fmla="*/ 736 w 3729"/>
              <a:gd name="T93" fmla="*/ 1842 h 4122"/>
              <a:gd name="T94" fmla="*/ 509 w 3729"/>
              <a:gd name="T95" fmla="*/ 1889 h 4122"/>
              <a:gd name="T96" fmla="*/ 300 w 3729"/>
              <a:gd name="T97" fmla="*/ 1742 h 4122"/>
              <a:gd name="T98" fmla="*/ 209 w 3729"/>
              <a:gd name="T99" fmla="*/ 1615 h 4122"/>
              <a:gd name="T100" fmla="*/ 105 w 3729"/>
              <a:gd name="T101" fmla="*/ 1475 h 4122"/>
              <a:gd name="T102" fmla="*/ 34 w 3729"/>
              <a:gd name="T103" fmla="*/ 1347 h 4122"/>
              <a:gd name="T104" fmla="*/ 72 w 3729"/>
              <a:gd name="T105" fmla="*/ 1066 h 4122"/>
              <a:gd name="T106" fmla="*/ 69 w 3729"/>
              <a:gd name="T107" fmla="*/ 831 h 4122"/>
              <a:gd name="T108" fmla="*/ 180 w 3729"/>
              <a:gd name="T109" fmla="*/ 629 h 4122"/>
              <a:gd name="T110" fmla="*/ 280 w 3729"/>
              <a:gd name="T111" fmla="*/ 531 h 4122"/>
              <a:gd name="T112" fmla="*/ 529 w 3729"/>
              <a:gd name="T113" fmla="*/ 222 h 4122"/>
              <a:gd name="T114" fmla="*/ 643 w 3729"/>
              <a:gd name="T115" fmla="*/ 122 h 4122"/>
              <a:gd name="T116" fmla="*/ 829 w 3729"/>
              <a:gd name="T117" fmla="*/ 111 h 4122"/>
              <a:gd name="T118" fmla="*/ 1023 w 3729"/>
              <a:gd name="T119" fmla="*/ 51 h 4122"/>
              <a:gd name="T120" fmla="*/ 1380 w 3729"/>
              <a:gd name="T121" fmla="*/ 26 h 4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29" h="4122">
                <a:moveTo>
                  <a:pt x="2732" y="555"/>
                </a:moveTo>
                <a:lnTo>
                  <a:pt x="2736" y="558"/>
                </a:lnTo>
                <a:lnTo>
                  <a:pt x="2738" y="560"/>
                </a:lnTo>
                <a:lnTo>
                  <a:pt x="2740" y="562"/>
                </a:lnTo>
                <a:lnTo>
                  <a:pt x="2740" y="562"/>
                </a:lnTo>
                <a:lnTo>
                  <a:pt x="2740" y="562"/>
                </a:lnTo>
                <a:lnTo>
                  <a:pt x="2740" y="560"/>
                </a:lnTo>
                <a:lnTo>
                  <a:pt x="2740" y="558"/>
                </a:lnTo>
                <a:lnTo>
                  <a:pt x="2736" y="556"/>
                </a:lnTo>
                <a:lnTo>
                  <a:pt x="2734" y="555"/>
                </a:lnTo>
                <a:lnTo>
                  <a:pt x="2732" y="555"/>
                </a:lnTo>
                <a:close/>
                <a:moveTo>
                  <a:pt x="2703" y="531"/>
                </a:moveTo>
                <a:lnTo>
                  <a:pt x="2723" y="555"/>
                </a:lnTo>
                <a:lnTo>
                  <a:pt x="2729" y="555"/>
                </a:lnTo>
                <a:lnTo>
                  <a:pt x="2723" y="547"/>
                </a:lnTo>
                <a:lnTo>
                  <a:pt x="2718" y="540"/>
                </a:lnTo>
                <a:lnTo>
                  <a:pt x="2711" y="535"/>
                </a:lnTo>
                <a:lnTo>
                  <a:pt x="2703" y="531"/>
                </a:lnTo>
                <a:close/>
                <a:moveTo>
                  <a:pt x="2672" y="478"/>
                </a:moveTo>
                <a:lnTo>
                  <a:pt x="2672" y="495"/>
                </a:lnTo>
                <a:lnTo>
                  <a:pt x="2680" y="495"/>
                </a:lnTo>
                <a:lnTo>
                  <a:pt x="2681" y="502"/>
                </a:lnTo>
                <a:lnTo>
                  <a:pt x="2685" y="507"/>
                </a:lnTo>
                <a:lnTo>
                  <a:pt x="2689" y="513"/>
                </a:lnTo>
                <a:lnTo>
                  <a:pt x="2692" y="518"/>
                </a:lnTo>
                <a:lnTo>
                  <a:pt x="2696" y="518"/>
                </a:lnTo>
                <a:lnTo>
                  <a:pt x="2696" y="502"/>
                </a:lnTo>
                <a:lnTo>
                  <a:pt x="2692" y="500"/>
                </a:lnTo>
                <a:lnTo>
                  <a:pt x="2689" y="498"/>
                </a:lnTo>
                <a:lnTo>
                  <a:pt x="2687" y="495"/>
                </a:lnTo>
                <a:lnTo>
                  <a:pt x="2685" y="491"/>
                </a:lnTo>
                <a:lnTo>
                  <a:pt x="2683" y="486"/>
                </a:lnTo>
                <a:lnTo>
                  <a:pt x="2676" y="486"/>
                </a:lnTo>
                <a:lnTo>
                  <a:pt x="2676" y="478"/>
                </a:lnTo>
                <a:lnTo>
                  <a:pt x="2672" y="478"/>
                </a:lnTo>
                <a:close/>
                <a:moveTo>
                  <a:pt x="2656" y="455"/>
                </a:moveTo>
                <a:lnTo>
                  <a:pt x="2660" y="458"/>
                </a:lnTo>
                <a:lnTo>
                  <a:pt x="2661" y="462"/>
                </a:lnTo>
                <a:lnTo>
                  <a:pt x="2663" y="464"/>
                </a:lnTo>
                <a:lnTo>
                  <a:pt x="2667" y="469"/>
                </a:lnTo>
                <a:lnTo>
                  <a:pt x="2669" y="475"/>
                </a:lnTo>
                <a:lnTo>
                  <a:pt x="2672" y="475"/>
                </a:lnTo>
                <a:lnTo>
                  <a:pt x="2671" y="467"/>
                </a:lnTo>
                <a:lnTo>
                  <a:pt x="2669" y="462"/>
                </a:lnTo>
                <a:lnTo>
                  <a:pt x="2667" y="458"/>
                </a:lnTo>
                <a:lnTo>
                  <a:pt x="2661" y="456"/>
                </a:lnTo>
                <a:lnTo>
                  <a:pt x="2656" y="455"/>
                </a:lnTo>
                <a:close/>
                <a:moveTo>
                  <a:pt x="1469" y="0"/>
                </a:moveTo>
                <a:lnTo>
                  <a:pt x="1480" y="2"/>
                </a:lnTo>
                <a:lnTo>
                  <a:pt x="1480" y="6"/>
                </a:lnTo>
                <a:lnTo>
                  <a:pt x="1485" y="7"/>
                </a:lnTo>
                <a:lnTo>
                  <a:pt x="1489" y="9"/>
                </a:lnTo>
                <a:lnTo>
                  <a:pt x="1494" y="9"/>
                </a:lnTo>
                <a:lnTo>
                  <a:pt x="1500" y="9"/>
                </a:lnTo>
                <a:lnTo>
                  <a:pt x="1500" y="29"/>
                </a:lnTo>
                <a:lnTo>
                  <a:pt x="1511" y="27"/>
                </a:lnTo>
                <a:lnTo>
                  <a:pt x="1518" y="24"/>
                </a:lnTo>
                <a:lnTo>
                  <a:pt x="1527" y="20"/>
                </a:lnTo>
                <a:lnTo>
                  <a:pt x="1540" y="18"/>
                </a:lnTo>
                <a:lnTo>
                  <a:pt x="1543" y="27"/>
                </a:lnTo>
                <a:lnTo>
                  <a:pt x="1545" y="42"/>
                </a:lnTo>
                <a:lnTo>
                  <a:pt x="1543" y="55"/>
                </a:lnTo>
                <a:lnTo>
                  <a:pt x="1540" y="55"/>
                </a:lnTo>
                <a:lnTo>
                  <a:pt x="1538" y="58"/>
                </a:lnTo>
                <a:lnTo>
                  <a:pt x="1536" y="60"/>
                </a:lnTo>
                <a:lnTo>
                  <a:pt x="1534" y="62"/>
                </a:lnTo>
                <a:lnTo>
                  <a:pt x="1534" y="66"/>
                </a:lnTo>
                <a:lnTo>
                  <a:pt x="1532" y="69"/>
                </a:lnTo>
                <a:lnTo>
                  <a:pt x="1523" y="69"/>
                </a:lnTo>
                <a:lnTo>
                  <a:pt x="1523" y="75"/>
                </a:lnTo>
                <a:lnTo>
                  <a:pt x="1521" y="76"/>
                </a:lnTo>
                <a:lnTo>
                  <a:pt x="1521" y="80"/>
                </a:lnTo>
                <a:lnTo>
                  <a:pt x="1520" y="86"/>
                </a:lnTo>
                <a:lnTo>
                  <a:pt x="1534" y="96"/>
                </a:lnTo>
                <a:lnTo>
                  <a:pt x="1541" y="111"/>
                </a:lnTo>
                <a:lnTo>
                  <a:pt x="1545" y="129"/>
                </a:lnTo>
                <a:lnTo>
                  <a:pt x="1543" y="155"/>
                </a:lnTo>
                <a:lnTo>
                  <a:pt x="1516" y="178"/>
                </a:lnTo>
                <a:lnTo>
                  <a:pt x="1512" y="186"/>
                </a:lnTo>
                <a:lnTo>
                  <a:pt x="1503" y="186"/>
                </a:lnTo>
                <a:lnTo>
                  <a:pt x="1503" y="191"/>
                </a:lnTo>
                <a:lnTo>
                  <a:pt x="1492" y="195"/>
                </a:lnTo>
                <a:lnTo>
                  <a:pt x="1496" y="202"/>
                </a:lnTo>
                <a:lnTo>
                  <a:pt x="1509" y="206"/>
                </a:lnTo>
                <a:lnTo>
                  <a:pt x="1514" y="200"/>
                </a:lnTo>
                <a:lnTo>
                  <a:pt x="1523" y="198"/>
                </a:lnTo>
                <a:lnTo>
                  <a:pt x="1532" y="200"/>
                </a:lnTo>
                <a:lnTo>
                  <a:pt x="1543" y="202"/>
                </a:lnTo>
                <a:lnTo>
                  <a:pt x="1549" y="229"/>
                </a:lnTo>
                <a:lnTo>
                  <a:pt x="1560" y="235"/>
                </a:lnTo>
                <a:lnTo>
                  <a:pt x="1560" y="238"/>
                </a:lnTo>
                <a:lnTo>
                  <a:pt x="1572" y="238"/>
                </a:lnTo>
                <a:lnTo>
                  <a:pt x="1572" y="242"/>
                </a:lnTo>
                <a:lnTo>
                  <a:pt x="1589" y="242"/>
                </a:lnTo>
                <a:lnTo>
                  <a:pt x="1592" y="251"/>
                </a:lnTo>
                <a:lnTo>
                  <a:pt x="1600" y="251"/>
                </a:lnTo>
                <a:lnTo>
                  <a:pt x="1600" y="255"/>
                </a:lnTo>
                <a:lnTo>
                  <a:pt x="1609" y="255"/>
                </a:lnTo>
                <a:lnTo>
                  <a:pt x="1609" y="258"/>
                </a:lnTo>
                <a:lnTo>
                  <a:pt x="1660" y="255"/>
                </a:lnTo>
                <a:lnTo>
                  <a:pt x="1660" y="258"/>
                </a:lnTo>
                <a:lnTo>
                  <a:pt x="1680" y="258"/>
                </a:lnTo>
                <a:lnTo>
                  <a:pt x="1680" y="262"/>
                </a:lnTo>
                <a:lnTo>
                  <a:pt x="1700" y="262"/>
                </a:lnTo>
                <a:lnTo>
                  <a:pt x="1700" y="266"/>
                </a:lnTo>
                <a:lnTo>
                  <a:pt x="1709" y="266"/>
                </a:lnTo>
                <a:lnTo>
                  <a:pt x="1712" y="275"/>
                </a:lnTo>
                <a:lnTo>
                  <a:pt x="1720" y="275"/>
                </a:lnTo>
                <a:lnTo>
                  <a:pt x="1720" y="278"/>
                </a:lnTo>
                <a:lnTo>
                  <a:pt x="1752" y="278"/>
                </a:lnTo>
                <a:lnTo>
                  <a:pt x="1756" y="286"/>
                </a:lnTo>
                <a:lnTo>
                  <a:pt x="1763" y="286"/>
                </a:lnTo>
                <a:lnTo>
                  <a:pt x="1769" y="322"/>
                </a:lnTo>
                <a:lnTo>
                  <a:pt x="1778" y="329"/>
                </a:lnTo>
                <a:lnTo>
                  <a:pt x="1783" y="335"/>
                </a:lnTo>
                <a:lnTo>
                  <a:pt x="1789" y="340"/>
                </a:lnTo>
                <a:lnTo>
                  <a:pt x="1796" y="344"/>
                </a:lnTo>
                <a:lnTo>
                  <a:pt x="1807" y="346"/>
                </a:lnTo>
                <a:lnTo>
                  <a:pt x="1823" y="346"/>
                </a:lnTo>
                <a:lnTo>
                  <a:pt x="1836" y="351"/>
                </a:lnTo>
                <a:lnTo>
                  <a:pt x="1849" y="351"/>
                </a:lnTo>
                <a:lnTo>
                  <a:pt x="1863" y="355"/>
                </a:lnTo>
                <a:lnTo>
                  <a:pt x="1863" y="358"/>
                </a:lnTo>
                <a:lnTo>
                  <a:pt x="1880" y="358"/>
                </a:lnTo>
                <a:lnTo>
                  <a:pt x="1883" y="366"/>
                </a:lnTo>
                <a:lnTo>
                  <a:pt x="1896" y="366"/>
                </a:lnTo>
                <a:lnTo>
                  <a:pt x="1896" y="369"/>
                </a:lnTo>
                <a:lnTo>
                  <a:pt x="1903" y="369"/>
                </a:lnTo>
                <a:lnTo>
                  <a:pt x="1903" y="375"/>
                </a:lnTo>
                <a:lnTo>
                  <a:pt x="1916" y="375"/>
                </a:lnTo>
                <a:lnTo>
                  <a:pt x="1920" y="382"/>
                </a:lnTo>
                <a:lnTo>
                  <a:pt x="1929" y="382"/>
                </a:lnTo>
                <a:lnTo>
                  <a:pt x="1932" y="391"/>
                </a:lnTo>
                <a:lnTo>
                  <a:pt x="1934" y="391"/>
                </a:lnTo>
                <a:lnTo>
                  <a:pt x="1938" y="393"/>
                </a:lnTo>
                <a:lnTo>
                  <a:pt x="1941" y="396"/>
                </a:lnTo>
                <a:lnTo>
                  <a:pt x="1945" y="398"/>
                </a:lnTo>
                <a:lnTo>
                  <a:pt x="1951" y="400"/>
                </a:lnTo>
                <a:lnTo>
                  <a:pt x="1954" y="402"/>
                </a:lnTo>
                <a:lnTo>
                  <a:pt x="1956" y="402"/>
                </a:lnTo>
                <a:lnTo>
                  <a:pt x="1956" y="398"/>
                </a:lnTo>
                <a:lnTo>
                  <a:pt x="1969" y="398"/>
                </a:lnTo>
                <a:lnTo>
                  <a:pt x="1972" y="393"/>
                </a:lnTo>
                <a:lnTo>
                  <a:pt x="1976" y="389"/>
                </a:lnTo>
                <a:lnTo>
                  <a:pt x="1980" y="386"/>
                </a:lnTo>
                <a:lnTo>
                  <a:pt x="1983" y="382"/>
                </a:lnTo>
                <a:lnTo>
                  <a:pt x="1985" y="376"/>
                </a:lnTo>
                <a:lnTo>
                  <a:pt x="1989" y="369"/>
                </a:lnTo>
                <a:lnTo>
                  <a:pt x="1989" y="369"/>
                </a:lnTo>
                <a:lnTo>
                  <a:pt x="1991" y="367"/>
                </a:lnTo>
                <a:lnTo>
                  <a:pt x="1992" y="367"/>
                </a:lnTo>
                <a:lnTo>
                  <a:pt x="1992" y="366"/>
                </a:lnTo>
                <a:lnTo>
                  <a:pt x="1992" y="362"/>
                </a:lnTo>
                <a:lnTo>
                  <a:pt x="1992" y="358"/>
                </a:lnTo>
                <a:lnTo>
                  <a:pt x="1989" y="358"/>
                </a:lnTo>
                <a:lnTo>
                  <a:pt x="1989" y="349"/>
                </a:lnTo>
                <a:lnTo>
                  <a:pt x="1983" y="349"/>
                </a:lnTo>
                <a:lnTo>
                  <a:pt x="1981" y="331"/>
                </a:lnTo>
                <a:lnTo>
                  <a:pt x="1985" y="311"/>
                </a:lnTo>
                <a:lnTo>
                  <a:pt x="1989" y="295"/>
                </a:lnTo>
                <a:lnTo>
                  <a:pt x="2009" y="278"/>
                </a:lnTo>
                <a:lnTo>
                  <a:pt x="2009" y="275"/>
                </a:lnTo>
                <a:lnTo>
                  <a:pt x="2023" y="271"/>
                </a:lnTo>
                <a:lnTo>
                  <a:pt x="2029" y="262"/>
                </a:lnTo>
                <a:lnTo>
                  <a:pt x="2056" y="262"/>
                </a:lnTo>
                <a:lnTo>
                  <a:pt x="2063" y="251"/>
                </a:lnTo>
                <a:lnTo>
                  <a:pt x="2112" y="251"/>
                </a:lnTo>
                <a:lnTo>
                  <a:pt x="2112" y="255"/>
                </a:lnTo>
                <a:lnTo>
                  <a:pt x="2123" y="255"/>
                </a:lnTo>
                <a:lnTo>
                  <a:pt x="2123" y="258"/>
                </a:lnTo>
                <a:lnTo>
                  <a:pt x="2132" y="258"/>
                </a:lnTo>
                <a:lnTo>
                  <a:pt x="2132" y="262"/>
                </a:lnTo>
                <a:lnTo>
                  <a:pt x="2160" y="262"/>
                </a:lnTo>
                <a:lnTo>
                  <a:pt x="2160" y="266"/>
                </a:lnTo>
                <a:lnTo>
                  <a:pt x="2163" y="271"/>
                </a:lnTo>
                <a:lnTo>
                  <a:pt x="2163" y="273"/>
                </a:lnTo>
                <a:lnTo>
                  <a:pt x="2165" y="276"/>
                </a:lnTo>
                <a:lnTo>
                  <a:pt x="2163" y="280"/>
                </a:lnTo>
                <a:lnTo>
                  <a:pt x="2163" y="282"/>
                </a:lnTo>
                <a:lnTo>
                  <a:pt x="2165" y="284"/>
                </a:lnTo>
                <a:lnTo>
                  <a:pt x="2167" y="286"/>
                </a:lnTo>
                <a:lnTo>
                  <a:pt x="2171" y="287"/>
                </a:lnTo>
                <a:lnTo>
                  <a:pt x="2176" y="289"/>
                </a:lnTo>
                <a:lnTo>
                  <a:pt x="2176" y="295"/>
                </a:lnTo>
                <a:lnTo>
                  <a:pt x="2203" y="295"/>
                </a:lnTo>
                <a:lnTo>
                  <a:pt x="2203" y="298"/>
                </a:lnTo>
                <a:lnTo>
                  <a:pt x="2220" y="302"/>
                </a:lnTo>
                <a:lnTo>
                  <a:pt x="2220" y="306"/>
                </a:lnTo>
                <a:lnTo>
                  <a:pt x="2223" y="306"/>
                </a:lnTo>
                <a:lnTo>
                  <a:pt x="2225" y="306"/>
                </a:lnTo>
                <a:lnTo>
                  <a:pt x="2227" y="304"/>
                </a:lnTo>
                <a:lnTo>
                  <a:pt x="2227" y="302"/>
                </a:lnTo>
                <a:lnTo>
                  <a:pt x="2229" y="302"/>
                </a:lnTo>
                <a:lnTo>
                  <a:pt x="2243" y="302"/>
                </a:lnTo>
                <a:lnTo>
                  <a:pt x="2256" y="306"/>
                </a:lnTo>
                <a:lnTo>
                  <a:pt x="2269" y="309"/>
                </a:lnTo>
                <a:lnTo>
                  <a:pt x="2272" y="342"/>
                </a:lnTo>
                <a:lnTo>
                  <a:pt x="2296" y="346"/>
                </a:lnTo>
                <a:lnTo>
                  <a:pt x="2305" y="344"/>
                </a:lnTo>
                <a:lnTo>
                  <a:pt x="2318" y="342"/>
                </a:lnTo>
                <a:lnTo>
                  <a:pt x="2332" y="342"/>
                </a:lnTo>
                <a:lnTo>
                  <a:pt x="2332" y="346"/>
                </a:lnTo>
                <a:lnTo>
                  <a:pt x="2369" y="349"/>
                </a:lnTo>
                <a:lnTo>
                  <a:pt x="2369" y="355"/>
                </a:lnTo>
                <a:lnTo>
                  <a:pt x="2389" y="355"/>
                </a:lnTo>
                <a:lnTo>
                  <a:pt x="2392" y="362"/>
                </a:lnTo>
                <a:lnTo>
                  <a:pt x="2416" y="362"/>
                </a:lnTo>
                <a:lnTo>
                  <a:pt x="2416" y="366"/>
                </a:lnTo>
                <a:lnTo>
                  <a:pt x="2429" y="369"/>
                </a:lnTo>
                <a:lnTo>
                  <a:pt x="2449" y="369"/>
                </a:lnTo>
                <a:lnTo>
                  <a:pt x="2456" y="375"/>
                </a:lnTo>
                <a:lnTo>
                  <a:pt x="2467" y="380"/>
                </a:lnTo>
                <a:lnTo>
                  <a:pt x="2480" y="384"/>
                </a:lnTo>
                <a:lnTo>
                  <a:pt x="2492" y="382"/>
                </a:lnTo>
                <a:lnTo>
                  <a:pt x="2503" y="366"/>
                </a:lnTo>
                <a:lnTo>
                  <a:pt x="2536" y="358"/>
                </a:lnTo>
                <a:lnTo>
                  <a:pt x="2536" y="349"/>
                </a:lnTo>
                <a:lnTo>
                  <a:pt x="2563" y="346"/>
                </a:lnTo>
                <a:lnTo>
                  <a:pt x="2569" y="338"/>
                </a:lnTo>
                <a:lnTo>
                  <a:pt x="2572" y="336"/>
                </a:lnTo>
                <a:lnTo>
                  <a:pt x="2578" y="338"/>
                </a:lnTo>
                <a:lnTo>
                  <a:pt x="2583" y="338"/>
                </a:lnTo>
                <a:lnTo>
                  <a:pt x="2589" y="340"/>
                </a:lnTo>
                <a:lnTo>
                  <a:pt x="2592" y="340"/>
                </a:lnTo>
                <a:lnTo>
                  <a:pt x="2596" y="342"/>
                </a:lnTo>
                <a:lnTo>
                  <a:pt x="2600" y="349"/>
                </a:lnTo>
                <a:lnTo>
                  <a:pt x="2603" y="351"/>
                </a:lnTo>
                <a:lnTo>
                  <a:pt x="2607" y="349"/>
                </a:lnTo>
                <a:lnTo>
                  <a:pt x="2611" y="349"/>
                </a:lnTo>
                <a:lnTo>
                  <a:pt x="2612" y="347"/>
                </a:lnTo>
                <a:lnTo>
                  <a:pt x="2612" y="346"/>
                </a:lnTo>
                <a:lnTo>
                  <a:pt x="2616" y="346"/>
                </a:lnTo>
                <a:lnTo>
                  <a:pt x="2620" y="346"/>
                </a:lnTo>
                <a:lnTo>
                  <a:pt x="2623" y="347"/>
                </a:lnTo>
                <a:lnTo>
                  <a:pt x="2625" y="349"/>
                </a:lnTo>
                <a:lnTo>
                  <a:pt x="2629" y="349"/>
                </a:lnTo>
                <a:lnTo>
                  <a:pt x="2629" y="362"/>
                </a:lnTo>
                <a:lnTo>
                  <a:pt x="2641" y="364"/>
                </a:lnTo>
                <a:lnTo>
                  <a:pt x="2660" y="367"/>
                </a:lnTo>
                <a:lnTo>
                  <a:pt x="2681" y="369"/>
                </a:lnTo>
                <a:lnTo>
                  <a:pt x="2701" y="369"/>
                </a:lnTo>
                <a:lnTo>
                  <a:pt x="2716" y="366"/>
                </a:lnTo>
                <a:lnTo>
                  <a:pt x="2716" y="362"/>
                </a:lnTo>
                <a:lnTo>
                  <a:pt x="2743" y="358"/>
                </a:lnTo>
                <a:lnTo>
                  <a:pt x="2756" y="395"/>
                </a:lnTo>
                <a:lnTo>
                  <a:pt x="2769" y="402"/>
                </a:lnTo>
                <a:lnTo>
                  <a:pt x="2769" y="426"/>
                </a:lnTo>
                <a:lnTo>
                  <a:pt x="2776" y="429"/>
                </a:lnTo>
                <a:lnTo>
                  <a:pt x="2776" y="438"/>
                </a:lnTo>
                <a:lnTo>
                  <a:pt x="2780" y="438"/>
                </a:lnTo>
                <a:lnTo>
                  <a:pt x="2780" y="446"/>
                </a:lnTo>
                <a:lnTo>
                  <a:pt x="2783" y="446"/>
                </a:lnTo>
                <a:lnTo>
                  <a:pt x="2780" y="509"/>
                </a:lnTo>
                <a:lnTo>
                  <a:pt x="2776" y="509"/>
                </a:lnTo>
                <a:lnTo>
                  <a:pt x="2776" y="518"/>
                </a:lnTo>
                <a:lnTo>
                  <a:pt x="2772" y="518"/>
                </a:lnTo>
                <a:lnTo>
                  <a:pt x="2772" y="531"/>
                </a:lnTo>
                <a:lnTo>
                  <a:pt x="2769" y="531"/>
                </a:lnTo>
                <a:lnTo>
                  <a:pt x="2769" y="535"/>
                </a:lnTo>
                <a:lnTo>
                  <a:pt x="2772" y="535"/>
                </a:lnTo>
                <a:lnTo>
                  <a:pt x="2772" y="558"/>
                </a:lnTo>
                <a:lnTo>
                  <a:pt x="2763" y="564"/>
                </a:lnTo>
                <a:lnTo>
                  <a:pt x="2758" y="567"/>
                </a:lnTo>
                <a:lnTo>
                  <a:pt x="2752" y="569"/>
                </a:lnTo>
                <a:lnTo>
                  <a:pt x="2740" y="566"/>
                </a:lnTo>
                <a:lnTo>
                  <a:pt x="2740" y="578"/>
                </a:lnTo>
                <a:lnTo>
                  <a:pt x="2736" y="578"/>
                </a:lnTo>
                <a:lnTo>
                  <a:pt x="2736" y="582"/>
                </a:lnTo>
                <a:lnTo>
                  <a:pt x="2740" y="582"/>
                </a:lnTo>
                <a:lnTo>
                  <a:pt x="2743" y="602"/>
                </a:lnTo>
                <a:lnTo>
                  <a:pt x="2749" y="602"/>
                </a:lnTo>
                <a:lnTo>
                  <a:pt x="2749" y="615"/>
                </a:lnTo>
                <a:lnTo>
                  <a:pt x="2752" y="615"/>
                </a:lnTo>
                <a:lnTo>
                  <a:pt x="2756" y="635"/>
                </a:lnTo>
                <a:lnTo>
                  <a:pt x="2763" y="638"/>
                </a:lnTo>
                <a:lnTo>
                  <a:pt x="2772" y="662"/>
                </a:lnTo>
                <a:lnTo>
                  <a:pt x="2780" y="666"/>
                </a:lnTo>
                <a:lnTo>
                  <a:pt x="2780" y="678"/>
                </a:lnTo>
                <a:lnTo>
                  <a:pt x="2783" y="678"/>
                </a:lnTo>
                <a:lnTo>
                  <a:pt x="2783" y="686"/>
                </a:lnTo>
                <a:lnTo>
                  <a:pt x="2792" y="691"/>
                </a:lnTo>
                <a:lnTo>
                  <a:pt x="2796" y="706"/>
                </a:lnTo>
                <a:lnTo>
                  <a:pt x="2809" y="715"/>
                </a:lnTo>
                <a:lnTo>
                  <a:pt x="2816" y="738"/>
                </a:lnTo>
                <a:lnTo>
                  <a:pt x="2820" y="738"/>
                </a:lnTo>
                <a:lnTo>
                  <a:pt x="2820" y="746"/>
                </a:lnTo>
                <a:lnTo>
                  <a:pt x="2829" y="751"/>
                </a:lnTo>
                <a:lnTo>
                  <a:pt x="2849" y="775"/>
                </a:lnTo>
                <a:lnTo>
                  <a:pt x="2845" y="782"/>
                </a:lnTo>
                <a:lnTo>
                  <a:pt x="2841" y="789"/>
                </a:lnTo>
                <a:lnTo>
                  <a:pt x="2840" y="796"/>
                </a:lnTo>
                <a:lnTo>
                  <a:pt x="2840" y="806"/>
                </a:lnTo>
                <a:lnTo>
                  <a:pt x="2843" y="806"/>
                </a:lnTo>
                <a:lnTo>
                  <a:pt x="2843" y="818"/>
                </a:lnTo>
                <a:lnTo>
                  <a:pt x="2849" y="818"/>
                </a:lnTo>
                <a:lnTo>
                  <a:pt x="2852" y="822"/>
                </a:lnTo>
                <a:lnTo>
                  <a:pt x="2856" y="824"/>
                </a:lnTo>
                <a:lnTo>
                  <a:pt x="2860" y="827"/>
                </a:lnTo>
                <a:lnTo>
                  <a:pt x="2863" y="831"/>
                </a:lnTo>
                <a:lnTo>
                  <a:pt x="2869" y="838"/>
                </a:lnTo>
                <a:lnTo>
                  <a:pt x="2876" y="838"/>
                </a:lnTo>
                <a:lnTo>
                  <a:pt x="2876" y="842"/>
                </a:lnTo>
                <a:lnTo>
                  <a:pt x="2889" y="842"/>
                </a:lnTo>
                <a:lnTo>
                  <a:pt x="2889" y="844"/>
                </a:lnTo>
                <a:lnTo>
                  <a:pt x="2891" y="847"/>
                </a:lnTo>
                <a:lnTo>
                  <a:pt x="2894" y="851"/>
                </a:lnTo>
                <a:lnTo>
                  <a:pt x="2896" y="856"/>
                </a:lnTo>
                <a:lnTo>
                  <a:pt x="2900" y="860"/>
                </a:lnTo>
                <a:lnTo>
                  <a:pt x="2901" y="864"/>
                </a:lnTo>
                <a:lnTo>
                  <a:pt x="2903" y="866"/>
                </a:lnTo>
                <a:lnTo>
                  <a:pt x="2912" y="866"/>
                </a:lnTo>
                <a:lnTo>
                  <a:pt x="2916" y="875"/>
                </a:lnTo>
                <a:lnTo>
                  <a:pt x="2920" y="875"/>
                </a:lnTo>
                <a:lnTo>
                  <a:pt x="2920" y="895"/>
                </a:lnTo>
                <a:lnTo>
                  <a:pt x="2923" y="895"/>
                </a:lnTo>
                <a:lnTo>
                  <a:pt x="2932" y="918"/>
                </a:lnTo>
                <a:lnTo>
                  <a:pt x="2936" y="918"/>
                </a:lnTo>
                <a:lnTo>
                  <a:pt x="2936" y="951"/>
                </a:lnTo>
                <a:lnTo>
                  <a:pt x="2940" y="951"/>
                </a:lnTo>
                <a:lnTo>
                  <a:pt x="2940" y="958"/>
                </a:lnTo>
                <a:lnTo>
                  <a:pt x="2943" y="958"/>
                </a:lnTo>
                <a:lnTo>
                  <a:pt x="2949" y="1031"/>
                </a:lnTo>
                <a:lnTo>
                  <a:pt x="2956" y="1035"/>
                </a:lnTo>
                <a:lnTo>
                  <a:pt x="2960" y="1062"/>
                </a:lnTo>
                <a:lnTo>
                  <a:pt x="2976" y="1062"/>
                </a:lnTo>
                <a:lnTo>
                  <a:pt x="2987" y="1076"/>
                </a:lnTo>
                <a:lnTo>
                  <a:pt x="3003" y="1091"/>
                </a:lnTo>
                <a:lnTo>
                  <a:pt x="3020" y="1098"/>
                </a:lnTo>
                <a:lnTo>
                  <a:pt x="3020" y="1106"/>
                </a:lnTo>
                <a:lnTo>
                  <a:pt x="3029" y="1106"/>
                </a:lnTo>
                <a:lnTo>
                  <a:pt x="3032" y="1118"/>
                </a:lnTo>
                <a:lnTo>
                  <a:pt x="3040" y="1122"/>
                </a:lnTo>
                <a:lnTo>
                  <a:pt x="3056" y="1171"/>
                </a:lnTo>
                <a:lnTo>
                  <a:pt x="3060" y="1171"/>
                </a:lnTo>
                <a:lnTo>
                  <a:pt x="3060" y="1195"/>
                </a:lnTo>
                <a:lnTo>
                  <a:pt x="3063" y="1195"/>
                </a:lnTo>
                <a:lnTo>
                  <a:pt x="3063" y="1202"/>
                </a:lnTo>
                <a:lnTo>
                  <a:pt x="3069" y="1202"/>
                </a:lnTo>
                <a:lnTo>
                  <a:pt x="3069" y="1222"/>
                </a:lnTo>
                <a:lnTo>
                  <a:pt x="3072" y="1222"/>
                </a:lnTo>
                <a:lnTo>
                  <a:pt x="3074" y="1224"/>
                </a:lnTo>
                <a:lnTo>
                  <a:pt x="3074" y="1224"/>
                </a:lnTo>
                <a:lnTo>
                  <a:pt x="3074" y="1226"/>
                </a:lnTo>
                <a:lnTo>
                  <a:pt x="3076" y="1226"/>
                </a:lnTo>
                <a:lnTo>
                  <a:pt x="3078" y="1226"/>
                </a:lnTo>
                <a:lnTo>
                  <a:pt x="3080" y="1226"/>
                </a:lnTo>
                <a:lnTo>
                  <a:pt x="3089" y="1251"/>
                </a:lnTo>
                <a:lnTo>
                  <a:pt x="3112" y="1251"/>
                </a:lnTo>
                <a:lnTo>
                  <a:pt x="3116" y="1275"/>
                </a:lnTo>
                <a:lnTo>
                  <a:pt x="3120" y="1275"/>
                </a:lnTo>
                <a:lnTo>
                  <a:pt x="3120" y="1278"/>
                </a:lnTo>
                <a:lnTo>
                  <a:pt x="3143" y="1278"/>
                </a:lnTo>
                <a:lnTo>
                  <a:pt x="3156" y="1295"/>
                </a:lnTo>
                <a:lnTo>
                  <a:pt x="3172" y="1295"/>
                </a:lnTo>
                <a:lnTo>
                  <a:pt x="3172" y="1298"/>
                </a:lnTo>
                <a:lnTo>
                  <a:pt x="3183" y="1306"/>
                </a:lnTo>
                <a:lnTo>
                  <a:pt x="3183" y="1315"/>
                </a:lnTo>
                <a:lnTo>
                  <a:pt x="3203" y="1329"/>
                </a:lnTo>
                <a:lnTo>
                  <a:pt x="3209" y="1338"/>
                </a:lnTo>
                <a:lnTo>
                  <a:pt x="3216" y="1338"/>
                </a:lnTo>
                <a:lnTo>
                  <a:pt x="3220" y="1346"/>
                </a:lnTo>
                <a:lnTo>
                  <a:pt x="3243" y="1366"/>
                </a:lnTo>
                <a:lnTo>
                  <a:pt x="3243" y="1378"/>
                </a:lnTo>
                <a:lnTo>
                  <a:pt x="3256" y="1382"/>
                </a:lnTo>
                <a:lnTo>
                  <a:pt x="3269" y="1398"/>
                </a:lnTo>
                <a:lnTo>
                  <a:pt x="3276" y="1398"/>
                </a:lnTo>
                <a:lnTo>
                  <a:pt x="3276" y="1406"/>
                </a:lnTo>
                <a:lnTo>
                  <a:pt x="3289" y="1406"/>
                </a:lnTo>
                <a:lnTo>
                  <a:pt x="3289" y="1409"/>
                </a:lnTo>
                <a:lnTo>
                  <a:pt x="3292" y="1415"/>
                </a:lnTo>
                <a:lnTo>
                  <a:pt x="3296" y="1420"/>
                </a:lnTo>
                <a:lnTo>
                  <a:pt x="3300" y="1426"/>
                </a:lnTo>
                <a:lnTo>
                  <a:pt x="3303" y="1431"/>
                </a:lnTo>
                <a:lnTo>
                  <a:pt x="3303" y="1455"/>
                </a:lnTo>
                <a:lnTo>
                  <a:pt x="3296" y="1458"/>
                </a:lnTo>
                <a:lnTo>
                  <a:pt x="3296" y="1466"/>
                </a:lnTo>
                <a:lnTo>
                  <a:pt x="3292" y="1466"/>
                </a:lnTo>
                <a:lnTo>
                  <a:pt x="3292" y="1469"/>
                </a:lnTo>
                <a:lnTo>
                  <a:pt x="3294" y="1471"/>
                </a:lnTo>
                <a:lnTo>
                  <a:pt x="3294" y="1473"/>
                </a:lnTo>
                <a:lnTo>
                  <a:pt x="3296" y="1476"/>
                </a:lnTo>
                <a:lnTo>
                  <a:pt x="3296" y="1482"/>
                </a:lnTo>
                <a:lnTo>
                  <a:pt x="3301" y="1484"/>
                </a:lnTo>
                <a:lnTo>
                  <a:pt x="3307" y="1486"/>
                </a:lnTo>
                <a:lnTo>
                  <a:pt x="3309" y="1489"/>
                </a:lnTo>
                <a:lnTo>
                  <a:pt x="3311" y="1491"/>
                </a:lnTo>
                <a:lnTo>
                  <a:pt x="3311" y="1495"/>
                </a:lnTo>
                <a:lnTo>
                  <a:pt x="3312" y="1498"/>
                </a:lnTo>
                <a:lnTo>
                  <a:pt x="3312" y="1502"/>
                </a:lnTo>
                <a:lnTo>
                  <a:pt x="3316" y="1506"/>
                </a:lnTo>
                <a:lnTo>
                  <a:pt x="3320" y="1506"/>
                </a:lnTo>
                <a:lnTo>
                  <a:pt x="3323" y="1515"/>
                </a:lnTo>
                <a:lnTo>
                  <a:pt x="3332" y="1515"/>
                </a:lnTo>
                <a:lnTo>
                  <a:pt x="3336" y="1522"/>
                </a:lnTo>
                <a:lnTo>
                  <a:pt x="3347" y="1529"/>
                </a:lnTo>
                <a:lnTo>
                  <a:pt x="3361" y="1533"/>
                </a:lnTo>
                <a:lnTo>
                  <a:pt x="3380" y="1535"/>
                </a:lnTo>
                <a:lnTo>
                  <a:pt x="3383" y="1531"/>
                </a:lnTo>
                <a:lnTo>
                  <a:pt x="3385" y="1529"/>
                </a:lnTo>
                <a:lnTo>
                  <a:pt x="3389" y="1527"/>
                </a:lnTo>
                <a:lnTo>
                  <a:pt x="3392" y="1526"/>
                </a:lnTo>
                <a:lnTo>
                  <a:pt x="3392" y="1522"/>
                </a:lnTo>
                <a:lnTo>
                  <a:pt x="3400" y="1522"/>
                </a:lnTo>
                <a:lnTo>
                  <a:pt x="3409" y="1511"/>
                </a:lnTo>
                <a:lnTo>
                  <a:pt x="3469" y="1515"/>
                </a:lnTo>
                <a:lnTo>
                  <a:pt x="3469" y="1511"/>
                </a:lnTo>
                <a:lnTo>
                  <a:pt x="3476" y="1511"/>
                </a:lnTo>
                <a:lnTo>
                  <a:pt x="3480" y="1502"/>
                </a:lnTo>
                <a:lnTo>
                  <a:pt x="3500" y="1498"/>
                </a:lnTo>
                <a:lnTo>
                  <a:pt x="3500" y="1495"/>
                </a:lnTo>
                <a:lnTo>
                  <a:pt x="3536" y="1498"/>
                </a:lnTo>
                <a:lnTo>
                  <a:pt x="3536" y="1495"/>
                </a:lnTo>
                <a:lnTo>
                  <a:pt x="3549" y="1495"/>
                </a:lnTo>
                <a:lnTo>
                  <a:pt x="3552" y="1486"/>
                </a:lnTo>
                <a:lnTo>
                  <a:pt x="3567" y="1484"/>
                </a:lnTo>
                <a:lnTo>
                  <a:pt x="3581" y="1486"/>
                </a:lnTo>
                <a:lnTo>
                  <a:pt x="3598" y="1487"/>
                </a:lnTo>
                <a:lnTo>
                  <a:pt x="3612" y="1486"/>
                </a:lnTo>
                <a:lnTo>
                  <a:pt x="3612" y="1482"/>
                </a:lnTo>
                <a:lnTo>
                  <a:pt x="3623" y="1482"/>
                </a:lnTo>
                <a:lnTo>
                  <a:pt x="3623" y="1478"/>
                </a:lnTo>
                <a:lnTo>
                  <a:pt x="3636" y="1478"/>
                </a:lnTo>
                <a:lnTo>
                  <a:pt x="3636" y="1475"/>
                </a:lnTo>
                <a:lnTo>
                  <a:pt x="3660" y="1469"/>
                </a:lnTo>
                <a:lnTo>
                  <a:pt x="3663" y="1462"/>
                </a:lnTo>
                <a:lnTo>
                  <a:pt x="3674" y="1453"/>
                </a:lnTo>
                <a:lnTo>
                  <a:pt x="3687" y="1447"/>
                </a:lnTo>
                <a:lnTo>
                  <a:pt x="3703" y="1446"/>
                </a:lnTo>
                <a:lnTo>
                  <a:pt x="3709" y="1451"/>
                </a:lnTo>
                <a:lnTo>
                  <a:pt x="3714" y="1455"/>
                </a:lnTo>
                <a:lnTo>
                  <a:pt x="3720" y="1456"/>
                </a:lnTo>
                <a:lnTo>
                  <a:pt x="3729" y="1458"/>
                </a:lnTo>
                <a:lnTo>
                  <a:pt x="3729" y="1486"/>
                </a:lnTo>
                <a:lnTo>
                  <a:pt x="3723" y="1486"/>
                </a:lnTo>
                <a:lnTo>
                  <a:pt x="3720" y="1498"/>
                </a:lnTo>
                <a:lnTo>
                  <a:pt x="3723" y="1498"/>
                </a:lnTo>
                <a:lnTo>
                  <a:pt x="3725" y="1511"/>
                </a:lnTo>
                <a:lnTo>
                  <a:pt x="3725" y="1529"/>
                </a:lnTo>
                <a:lnTo>
                  <a:pt x="3723" y="1544"/>
                </a:lnTo>
                <a:lnTo>
                  <a:pt x="3720" y="1555"/>
                </a:lnTo>
                <a:lnTo>
                  <a:pt x="3718" y="1556"/>
                </a:lnTo>
                <a:lnTo>
                  <a:pt x="3718" y="1556"/>
                </a:lnTo>
                <a:lnTo>
                  <a:pt x="3718" y="1556"/>
                </a:lnTo>
                <a:lnTo>
                  <a:pt x="3716" y="1556"/>
                </a:lnTo>
                <a:lnTo>
                  <a:pt x="3714" y="1556"/>
                </a:lnTo>
                <a:lnTo>
                  <a:pt x="3712" y="1558"/>
                </a:lnTo>
                <a:lnTo>
                  <a:pt x="3711" y="1589"/>
                </a:lnTo>
                <a:lnTo>
                  <a:pt x="3703" y="1615"/>
                </a:lnTo>
                <a:lnTo>
                  <a:pt x="3703" y="1626"/>
                </a:lnTo>
                <a:lnTo>
                  <a:pt x="3692" y="1635"/>
                </a:lnTo>
                <a:lnTo>
                  <a:pt x="3692" y="1642"/>
                </a:lnTo>
                <a:lnTo>
                  <a:pt x="3689" y="1642"/>
                </a:lnTo>
                <a:lnTo>
                  <a:pt x="3689" y="1651"/>
                </a:lnTo>
                <a:lnTo>
                  <a:pt x="3683" y="1651"/>
                </a:lnTo>
                <a:lnTo>
                  <a:pt x="3683" y="1658"/>
                </a:lnTo>
                <a:lnTo>
                  <a:pt x="3680" y="1658"/>
                </a:lnTo>
                <a:lnTo>
                  <a:pt x="3680" y="1666"/>
                </a:lnTo>
                <a:lnTo>
                  <a:pt x="3676" y="1666"/>
                </a:lnTo>
                <a:lnTo>
                  <a:pt x="3676" y="1675"/>
                </a:lnTo>
                <a:lnTo>
                  <a:pt x="3672" y="1675"/>
                </a:lnTo>
                <a:lnTo>
                  <a:pt x="3672" y="1682"/>
                </a:lnTo>
                <a:lnTo>
                  <a:pt x="3660" y="1689"/>
                </a:lnTo>
                <a:lnTo>
                  <a:pt x="3660" y="1698"/>
                </a:lnTo>
                <a:lnTo>
                  <a:pt x="3656" y="1698"/>
                </a:lnTo>
                <a:lnTo>
                  <a:pt x="3656" y="1715"/>
                </a:lnTo>
                <a:lnTo>
                  <a:pt x="3652" y="1715"/>
                </a:lnTo>
                <a:lnTo>
                  <a:pt x="3652" y="1722"/>
                </a:lnTo>
                <a:lnTo>
                  <a:pt x="3649" y="1722"/>
                </a:lnTo>
                <a:lnTo>
                  <a:pt x="3649" y="1731"/>
                </a:lnTo>
                <a:lnTo>
                  <a:pt x="3640" y="1735"/>
                </a:lnTo>
                <a:lnTo>
                  <a:pt x="3640" y="1742"/>
                </a:lnTo>
                <a:lnTo>
                  <a:pt x="3636" y="1742"/>
                </a:lnTo>
                <a:lnTo>
                  <a:pt x="3636" y="1749"/>
                </a:lnTo>
                <a:lnTo>
                  <a:pt x="3632" y="1749"/>
                </a:lnTo>
                <a:lnTo>
                  <a:pt x="3632" y="1758"/>
                </a:lnTo>
                <a:lnTo>
                  <a:pt x="3629" y="1758"/>
                </a:lnTo>
                <a:lnTo>
                  <a:pt x="3629" y="1766"/>
                </a:lnTo>
                <a:lnTo>
                  <a:pt x="3620" y="1769"/>
                </a:lnTo>
                <a:lnTo>
                  <a:pt x="3620" y="1795"/>
                </a:lnTo>
                <a:lnTo>
                  <a:pt x="3616" y="1795"/>
                </a:lnTo>
                <a:lnTo>
                  <a:pt x="3616" y="1802"/>
                </a:lnTo>
                <a:lnTo>
                  <a:pt x="3612" y="1802"/>
                </a:lnTo>
                <a:lnTo>
                  <a:pt x="3612" y="1811"/>
                </a:lnTo>
                <a:lnTo>
                  <a:pt x="3609" y="1811"/>
                </a:lnTo>
                <a:lnTo>
                  <a:pt x="3603" y="1822"/>
                </a:lnTo>
                <a:lnTo>
                  <a:pt x="3592" y="1829"/>
                </a:lnTo>
                <a:lnTo>
                  <a:pt x="3592" y="1842"/>
                </a:lnTo>
                <a:lnTo>
                  <a:pt x="3589" y="1842"/>
                </a:lnTo>
                <a:lnTo>
                  <a:pt x="3589" y="1851"/>
                </a:lnTo>
                <a:lnTo>
                  <a:pt x="3580" y="1855"/>
                </a:lnTo>
                <a:lnTo>
                  <a:pt x="3580" y="1862"/>
                </a:lnTo>
                <a:lnTo>
                  <a:pt x="3576" y="1862"/>
                </a:lnTo>
                <a:lnTo>
                  <a:pt x="3576" y="1875"/>
                </a:lnTo>
                <a:lnTo>
                  <a:pt x="3560" y="1886"/>
                </a:lnTo>
                <a:lnTo>
                  <a:pt x="3556" y="1902"/>
                </a:lnTo>
                <a:lnTo>
                  <a:pt x="3543" y="1909"/>
                </a:lnTo>
                <a:lnTo>
                  <a:pt x="3543" y="1918"/>
                </a:lnTo>
                <a:lnTo>
                  <a:pt x="3529" y="1931"/>
                </a:lnTo>
                <a:lnTo>
                  <a:pt x="3523" y="1938"/>
                </a:lnTo>
                <a:lnTo>
                  <a:pt x="3516" y="1938"/>
                </a:lnTo>
                <a:lnTo>
                  <a:pt x="3516" y="1942"/>
                </a:lnTo>
                <a:lnTo>
                  <a:pt x="3509" y="1946"/>
                </a:lnTo>
                <a:lnTo>
                  <a:pt x="3509" y="1955"/>
                </a:lnTo>
                <a:lnTo>
                  <a:pt x="3472" y="1986"/>
                </a:lnTo>
                <a:lnTo>
                  <a:pt x="3469" y="1998"/>
                </a:lnTo>
                <a:lnTo>
                  <a:pt x="3460" y="1998"/>
                </a:lnTo>
                <a:lnTo>
                  <a:pt x="3449" y="2015"/>
                </a:lnTo>
                <a:lnTo>
                  <a:pt x="3436" y="2015"/>
                </a:lnTo>
                <a:lnTo>
                  <a:pt x="3436" y="2018"/>
                </a:lnTo>
                <a:lnTo>
                  <a:pt x="3429" y="2018"/>
                </a:lnTo>
                <a:lnTo>
                  <a:pt x="3420" y="2029"/>
                </a:lnTo>
                <a:lnTo>
                  <a:pt x="3403" y="2035"/>
                </a:lnTo>
                <a:lnTo>
                  <a:pt x="3396" y="2046"/>
                </a:lnTo>
                <a:lnTo>
                  <a:pt x="3389" y="2046"/>
                </a:lnTo>
                <a:lnTo>
                  <a:pt x="3383" y="2055"/>
                </a:lnTo>
                <a:lnTo>
                  <a:pt x="3376" y="2055"/>
                </a:lnTo>
                <a:lnTo>
                  <a:pt x="3356" y="2078"/>
                </a:lnTo>
                <a:lnTo>
                  <a:pt x="3349" y="2078"/>
                </a:lnTo>
                <a:lnTo>
                  <a:pt x="3343" y="2086"/>
                </a:lnTo>
                <a:lnTo>
                  <a:pt x="3332" y="2091"/>
                </a:lnTo>
                <a:lnTo>
                  <a:pt x="3332" y="2098"/>
                </a:lnTo>
                <a:lnTo>
                  <a:pt x="3303" y="2122"/>
                </a:lnTo>
                <a:lnTo>
                  <a:pt x="3303" y="2126"/>
                </a:lnTo>
                <a:lnTo>
                  <a:pt x="3296" y="2126"/>
                </a:lnTo>
                <a:lnTo>
                  <a:pt x="3291" y="2138"/>
                </a:lnTo>
                <a:lnTo>
                  <a:pt x="3280" y="2151"/>
                </a:lnTo>
                <a:lnTo>
                  <a:pt x="3269" y="2164"/>
                </a:lnTo>
                <a:lnTo>
                  <a:pt x="3260" y="2175"/>
                </a:lnTo>
                <a:lnTo>
                  <a:pt x="3252" y="2178"/>
                </a:lnTo>
                <a:lnTo>
                  <a:pt x="3252" y="2186"/>
                </a:lnTo>
                <a:lnTo>
                  <a:pt x="3236" y="2198"/>
                </a:lnTo>
                <a:lnTo>
                  <a:pt x="3232" y="2215"/>
                </a:lnTo>
                <a:lnTo>
                  <a:pt x="3223" y="2218"/>
                </a:lnTo>
                <a:lnTo>
                  <a:pt x="3203" y="2255"/>
                </a:lnTo>
                <a:lnTo>
                  <a:pt x="3180" y="2258"/>
                </a:lnTo>
                <a:lnTo>
                  <a:pt x="3180" y="2264"/>
                </a:lnTo>
                <a:lnTo>
                  <a:pt x="3178" y="2269"/>
                </a:lnTo>
                <a:lnTo>
                  <a:pt x="3176" y="2273"/>
                </a:lnTo>
                <a:lnTo>
                  <a:pt x="3174" y="2276"/>
                </a:lnTo>
                <a:lnTo>
                  <a:pt x="3174" y="2280"/>
                </a:lnTo>
                <a:lnTo>
                  <a:pt x="3172" y="2286"/>
                </a:lnTo>
                <a:lnTo>
                  <a:pt x="3143" y="2295"/>
                </a:lnTo>
                <a:lnTo>
                  <a:pt x="3136" y="2329"/>
                </a:lnTo>
                <a:lnTo>
                  <a:pt x="3123" y="2338"/>
                </a:lnTo>
                <a:lnTo>
                  <a:pt x="3123" y="2355"/>
                </a:lnTo>
                <a:lnTo>
                  <a:pt x="3120" y="2355"/>
                </a:lnTo>
                <a:lnTo>
                  <a:pt x="3112" y="2378"/>
                </a:lnTo>
                <a:lnTo>
                  <a:pt x="3109" y="2378"/>
                </a:lnTo>
                <a:lnTo>
                  <a:pt x="3109" y="2386"/>
                </a:lnTo>
                <a:lnTo>
                  <a:pt x="3103" y="2386"/>
                </a:lnTo>
                <a:lnTo>
                  <a:pt x="3100" y="2402"/>
                </a:lnTo>
                <a:lnTo>
                  <a:pt x="3083" y="2411"/>
                </a:lnTo>
                <a:lnTo>
                  <a:pt x="3063" y="2486"/>
                </a:lnTo>
                <a:lnTo>
                  <a:pt x="3081" y="2498"/>
                </a:lnTo>
                <a:lnTo>
                  <a:pt x="3096" y="2515"/>
                </a:lnTo>
                <a:lnTo>
                  <a:pt x="3100" y="2515"/>
                </a:lnTo>
                <a:lnTo>
                  <a:pt x="3100" y="2555"/>
                </a:lnTo>
                <a:lnTo>
                  <a:pt x="3094" y="2564"/>
                </a:lnTo>
                <a:lnTo>
                  <a:pt x="3094" y="2575"/>
                </a:lnTo>
                <a:lnTo>
                  <a:pt x="3096" y="2589"/>
                </a:lnTo>
                <a:lnTo>
                  <a:pt x="3096" y="2606"/>
                </a:lnTo>
                <a:lnTo>
                  <a:pt x="3092" y="2606"/>
                </a:lnTo>
                <a:lnTo>
                  <a:pt x="3092" y="2616"/>
                </a:lnTo>
                <a:lnTo>
                  <a:pt x="3096" y="2635"/>
                </a:lnTo>
                <a:lnTo>
                  <a:pt x="3103" y="2655"/>
                </a:lnTo>
                <a:lnTo>
                  <a:pt x="3111" y="2675"/>
                </a:lnTo>
                <a:lnTo>
                  <a:pt x="3116" y="2691"/>
                </a:lnTo>
                <a:lnTo>
                  <a:pt x="3120" y="2702"/>
                </a:lnTo>
                <a:lnTo>
                  <a:pt x="3127" y="2704"/>
                </a:lnTo>
                <a:lnTo>
                  <a:pt x="3132" y="2706"/>
                </a:lnTo>
                <a:lnTo>
                  <a:pt x="3138" y="2707"/>
                </a:lnTo>
                <a:lnTo>
                  <a:pt x="3141" y="2711"/>
                </a:lnTo>
                <a:lnTo>
                  <a:pt x="3145" y="2716"/>
                </a:lnTo>
                <a:lnTo>
                  <a:pt x="3149" y="2722"/>
                </a:lnTo>
                <a:lnTo>
                  <a:pt x="3154" y="2731"/>
                </a:lnTo>
                <a:lnTo>
                  <a:pt x="3158" y="2746"/>
                </a:lnTo>
                <a:lnTo>
                  <a:pt x="3156" y="2762"/>
                </a:lnTo>
                <a:lnTo>
                  <a:pt x="3152" y="2762"/>
                </a:lnTo>
                <a:lnTo>
                  <a:pt x="3152" y="2782"/>
                </a:lnTo>
                <a:lnTo>
                  <a:pt x="3149" y="2782"/>
                </a:lnTo>
                <a:lnTo>
                  <a:pt x="3149" y="2809"/>
                </a:lnTo>
                <a:lnTo>
                  <a:pt x="3147" y="2811"/>
                </a:lnTo>
                <a:lnTo>
                  <a:pt x="3147" y="2811"/>
                </a:lnTo>
                <a:lnTo>
                  <a:pt x="3145" y="2813"/>
                </a:lnTo>
                <a:lnTo>
                  <a:pt x="3143" y="2815"/>
                </a:lnTo>
                <a:lnTo>
                  <a:pt x="3143" y="2818"/>
                </a:lnTo>
                <a:lnTo>
                  <a:pt x="3149" y="2818"/>
                </a:lnTo>
                <a:lnTo>
                  <a:pt x="3149" y="2831"/>
                </a:lnTo>
                <a:lnTo>
                  <a:pt x="3152" y="2831"/>
                </a:lnTo>
                <a:lnTo>
                  <a:pt x="3152" y="2935"/>
                </a:lnTo>
                <a:lnTo>
                  <a:pt x="3160" y="2938"/>
                </a:lnTo>
                <a:lnTo>
                  <a:pt x="3163" y="2949"/>
                </a:lnTo>
                <a:lnTo>
                  <a:pt x="3165" y="2967"/>
                </a:lnTo>
                <a:lnTo>
                  <a:pt x="3163" y="2982"/>
                </a:lnTo>
                <a:lnTo>
                  <a:pt x="3160" y="2982"/>
                </a:lnTo>
                <a:lnTo>
                  <a:pt x="3160" y="2995"/>
                </a:lnTo>
                <a:lnTo>
                  <a:pt x="3152" y="2998"/>
                </a:lnTo>
                <a:lnTo>
                  <a:pt x="3152" y="3018"/>
                </a:lnTo>
                <a:lnTo>
                  <a:pt x="3140" y="3026"/>
                </a:lnTo>
                <a:lnTo>
                  <a:pt x="3140" y="3035"/>
                </a:lnTo>
                <a:lnTo>
                  <a:pt x="3116" y="3055"/>
                </a:lnTo>
                <a:lnTo>
                  <a:pt x="3116" y="3062"/>
                </a:lnTo>
                <a:lnTo>
                  <a:pt x="3100" y="3075"/>
                </a:lnTo>
                <a:lnTo>
                  <a:pt x="3096" y="3086"/>
                </a:lnTo>
                <a:lnTo>
                  <a:pt x="3080" y="3089"/>
                </a:lnTo>
                <a:lnTo>
                  <a:pt x="3072" y="3102"/>
                </a:lnTo>
                <a:lnTo>
                  <a:pt x="3063" y="3102"/>
                </a:lnTo>
                <a:lnTo>
                  <a:pt x="3063" y="3106"/>
                </a:lnTo>
                <a:lnTo>
                  <a:pt x="3056" y="3106"/>
                </a:lnTo>
                <a:lnTo>
                  <a:pt x="3056" y="3109"/>
                </a:lnTo>
                <a:lnTo>
                  <a:pt x="3036" y="3109"/>
                </a:lnTo>
                <a:lnTo>
                  <a:pt x="3036" y="3115"/>
                </a:lnTo>
                <a:lnTo>
                  <a:pt x="3020" y="3118"/>
                </a:lnTo>
                <a:lnTo>
                  <a:pt x="3020" y="3122"/>
                </a:lnTo>
                <a:lnTo>
                  <a:pt x="2972" y="3138"/>
                </a:lnTo>
                <a:lnTo>
                  <a:pt x="2949" y="3166"/>
                </a:lnTo>
                <a:lnTo>
                  <a:pt x="2943" y="3166"/>
                </a:lnTo>
                <a:lnTo>
                  <a:pt x="2943" y="3178"/>
                </a:lnTo>
                <a:lnTo>
                  <a:pt x="2932" y="3186"/>
                </a:lnTo>
                <a:lnTo>
                  <a:pt x="2932" y="3191"/>
                </a:lnTo>
                <a:lnTo>
                  <a:pt x="2923" y="3191"/>
                </a:lnTo>
                <a:lnTo>
                  <a:pt x="2920" y="3198"/>
                </a:lnTo>
                <a:lnTo>
                  <a:pt x="2916" y="3198"/>
                </a:lnTo>
                <a:lnTo>
                  <a:pt x="2914" y="3202"/>
                </a:lnTo>
                <a:lnTo>
                  <a:pt x="2914" y="3204"/>
                </a:lnTo>
                <a:lnTo>
                  <a:pt x="2914" y="3204"/>
                </a:lnTo>
                <a:lnTo>
                  <a:pt x="2914" y="3206"/>
                </a:lnTo>
                <a:lnTo>
                  <a:pt x="2914" y="3207"/>
                </a:lnTo>
                <a:lnTo>
                  <a:pt x="2914" y="3207"/>
                </a:lnTo>
                <a:lnTo>
                  <a:pt x="2914" y="3209"/>
                </a:lnTo>
                <a:lnTo>
                  <a:pt x="2912" y="3211"/>
                </a:lnTo>
                <a:lnTo>
                  <a:pt x="2909" y="3215"/>
                </a:lnTo>
                <a:lnTo>
                  <a:pt x="2909" y="3218"/>
                </a:lnTo>
                <a:lnTo>
                  <a:pt x="2889" y="3218"/>
                </a:lnTo>
                <a:lnTo>
                  <a:pt x="2852" y="3258"/>
                </a:lnTo>
                <a:lnTo>
                  <a:pt x="2843" y="3258"/>
                </a:lnTo>
                <a:lnTo>
                  <a:pt x="2840" y="3266"/>
                </a:lnTo>
                <a:lnTo>
                  <a:pt x="2832" y="3266"/>
                </a:lnTo>
                <a:lnTo>
                  <a:pt x="2820" y="3289"/>
                </a:lnTo>
                <a:lnTo>
                  <a:pt x="2823" y="3289"/>
                </a:lnTo>
                <a:lnTo>
                  <a:pt x="2829" y="3296"/>
                </a:lnTo>
                <a:lnTo>
                  <a:pt x="2832" y="3302"/>
                </a:lnTo>
                <a:lnTo>
                  <a:pt x="2836" y="3307"/>
                </a:lnTo>
                <a:lnTo>
                  <a:pt x="2840" y="3315"/>
                </a:lnTo>
                <a:lnTo>
                  <a:pt x="2840" y="3346"/>
                </a:lnTo>
                <a:lnTo>
                  <a:pt x="2849" y="3351"/>
                </a:lnTo>
                <a:lnTo>
                  <a:pt x="2851" y="3362"/>
                </a:lnTo>
                <a:lnTo>
                  <a:pt x="2851" y="3373"/>
                </a:lnTo>
                <a:lnTo>
                  <a:pt x="2856" y="3382"/>
                </a:lnTo>
                <a:lnTo>
                  <a:pt x="2858" y="3384"/>
                </a:lnTo>
                <a:lnTo>
                  <a:pt x="2858" y="3384"/>
                </a:lnTo>
                <a:lnTo>
                  <a:pt x="2858" y="3386"/>
                </a:lnTo>
                <a:lnTo>
                  <a:pt x="2860" y="3386"/>
                </a:lnTo>
                <a:lnTo>
                  <a:pt x="2861" y="3386"/>
                </a:lnTo>
                <a:lnTo>
                  <a:pt x="2863" y="3386"/>
                </a:lnTo>
                <a:lnTo>
                  <a:pt x="2860" y="3455"/>
                </a:lnTo>
                <a:lnTo>
                  <a:pt x="2856" y="3455"/>
                </a:lnTo>
                <a:lnTo>
                  <a:pt x="2856" y="3471"/>
                </a:lnTo>
                <a:lnTo>
                  <a:pt x="2852" y="3471"/>
                </a:lnTo>
                <a:lnTo>
                  <a:pt x="2852" y="3473"/>
                </a:lnTo>
                <a:lnTo>
                  <a:pt x="2852" y="3475"/>
                </a:lnTo>
                <a:lnTo>
                  <a:pt x="2854" y="3476"/>
                </a:lnTo>
                <a:lnTo>
                  <a:pt x="2856" y="3478"/>
                </a:lnTo>
                <a:lnTo>
                  <a:pt x="2856" y="3478"/>
                </a:lnTo>
                <a:lnTo>
                  <a:pt x="2858" y="3493"/>
                </a:lnTo>
                <a:lnTo>
                  <a:pt x="2854" y="3504"/>
                </a:lnTo>
                <a:lnTo>
                  <a:pt x="2849" y="3515"/>
                </a:lnTo>
                <a:lnTo>
                  <a:pt x="2843" y="3522"/>
                </a:lnTo>
                <a:lnTo>
                  <a:pt x="2843" y="3531"/>
                </a:lnTo>
                <a:lnTo>
                  <a:pt x="2816" y="3551"/>
                </a:lnTo>
                <a:lnTo>
                  <a:pt x="2800" y="3551"/>
                </a:lnTo>
                <a:lnTo>
                  <a:pt x="2800" y="3555"/>
                </a:lnTo>
                <a:lnTo>
                  <a:pt x="2789" y="3555"/>
                </a:lnTo>
                <a:lnTo>
                  <a:pt x="2783" y="3562"/>
                </a:lnTo>
                <a:lnTo>
                  <a:pt x="2772" y="3562"/>
                </a:lnTo>
                <a:lnTo>
                  <a:pt x="2772" y="3566"/>
                </a:lnTo>
                <a:lnTo>
                  <a:pt x="2756" y="3569"/>
                </a:lnTo>
                <a:lnTo>
                  <a:pt x="2756" y="3575"/>
                </a:lnTo>
                <a:lnTo>
                  <a:pt x="2736" y="3575"/>
                </a:lnTo>
                <a:lnTo>
                  <a:pt x="2732" y="3582"/>
                </a:lnTo>
                <a:lnTo>
                  <a:pt x="2716" y="3586"/>
                </a:lnTo>
                <a:lnTo>
                  <a:pt x="2716" y="3589"/>
                </a:lnTo>
                <a:lnTo>
                  <a:pt x="2709" y="3595"/>
                </a:lnTo>
                <a:lnTo>
                  <a:pt x="2703" y="3606"/>
                </a:lnTo>
                <a:lnTo>
                  <a:pt x="2700" y="3606"/>
                </a:lnTo>
                <a:lnTo>
                  <a:pt x="2703" y="3609"/>
                </a:lnTo>
                <a:lnTo>
                  <a:pt x="2707" y="3613"/>
                </a:lnTo>
                <a:lnTo>
                  <a:pt x="2709" y="3615"/>
                </a:lnTo>
                <a:lnTo>
                  <a:pt x="2709" y="3622"/>
                </a:lnTo>
                <a:lnTo>
                  <a:pt x="2712" y="3622"/>
                </a:lnTo>
                <a:lnTo>
                  <a:pt x="2712" y="3655"/>
                </a:lnTo>
                <a:lnTo>
                  <a:pt x="2709" y="3655"/>
                </a:lnTo>
                <a:lnTo>
                  <a:pt x="2709" y="3682"/>
                </a:lnTo>
                <a:lnTo>
                  <a:pt x="2703" y="3682"/>
                </a:lnTo>
                <a:lnTo>
                  <a:pt x="2703" y="3695"/>
                </a:lnTo>
                <a:lnTo>
                  <a:pt x="2700" y="3695"/>
                </a:lnTo>
                <a:lnTo>
                  <a:pt x="2700" y="3702"/>
                </a:lnTo>
                <a:lnTo>
                  <a:pt x="2696" y="3702"/>
                </a:lnTo>
                <a:lnTo>
                  <a:pt x="2696" y="3718"/>
                </a:lnTo>
                <a:lnTo>
                  <a:pt x="2692" y="3718"/>
                </a:lnTo>
                <a:lnTo>
                  <a:pt x="2692" y="3726"/>
                </a:lnTo>
                <a:lnTo>
                  <a:pt x="2689" y="3726"/>
                </a:lnTo>
                <a:lnTo>
                  <a:pt x="2683" y="3762"/>
                </a:lnTo>
                <a:lnTo>
                  <a:pt x="2669" y="3775"/>
                </a:lnTo>
                <a:lnTo>
                  <a:pt x="2669" y="3778"/>
                </a:lnTo>
                <a:lnTo>
                  <a:pt x="2660" y="3778"/>
                </a:lnTo>
                <a:lnTo>
                  <a:pt x="2652" y="3789"/>
                </a:lnTo>
                <a:lnTo>
                  <a:pt x="2643" y="3789"/>
                </a:lnTo>
                <a:lnTo>
                  <a:pt x="2643" y="3795"/>
                </a:lnTo>
                <a:lnTo>
                  <a:pt x="2640" y="3798"/>
                </a:lnTo>
                <a:lnTo>
                  <a:pt x="2634" y="3804"/>
                </a:lnTo>
                <a:lnTo>
                  <a:pt x="2629" y="3807"/>
                </a:lnTo>
                <a:lnTo>
                  <a:pt x="2623" y="3811"/>
                </a:lnTo>
                <a:lnTo>
                  <a:pt x="2616" y="3815"/>
                </a:lnTo>
                <a:lnTo>
                  <a:pt x="2612" y="3826"/>
                </a:lnTo>
                <a:lnTo>
                  <a:pt x="2609" y="3826"/>
                </a:lnTo>
                <a:lnTo>
                  <a:pt x="2609" y="3835"/>
                </a:lnTo>
                <a:lnTo>
                  <a:pt x="2600" y="3838"/>
                </a:lnTo>
                <a:lnTo>
                  <a:pt x="2596" y="3858"/>
                </a:lnTo>
                <a:lnTo>
                  <a:pt x="2583" y="3866"/>
                </a:lnTo>
                <a:lnTo>
                  <a:pt x="2583" y="3875"/>
                </a:lnTo>
                <a:lnTo>
                  <a:pt x="2576" y="3878"/>
                </a:lnTo>
                <a:lnTo>
                  <a:pt x="2576" y="3886"/>
                </a:lnTo>
                <a:lnTo>
                  <a:pt x="2560" y="3898"/>
                </a:lnTo>
                <a:lnTo>
                  <a:pt x="2560" y="3906"/>
                </a:lnTo>
                <a:lnTo>
                  <a:pt x="2532" y="3929"/>
                </a:lnTo>
                <a:lnTo>
                  <a:pt x="2529" y="3938"/>
                </a:lnTo>
                <a:lnTo>
                  <a:pt x="2512" y="3942"/>
                </a:lnTo>
                <a:lnTo>
                  <a:pt x="2509" y="3955"/>
                </a:lnTo>
                <a:lnTo>
                  <a:pt x="2489" y="3966"/>
                </a:lnTo>
                <a:lnTo>
                  <a:pt x="2489" y="3975"/>
                </a:lnTo>
                <a:lnTo>
                  <a:pt x="2483" y="3975"/>
                </a:lnTo>
                <a:lnTo>
                  <a:pt x="2480" y="3982"/>
                </a:lnTo>
                <a:lnTo>
                  <a:pt x="2472" y="3982"/>
                </a:lnTo>
                <a:lnTo>
                  <a:pt x="2449" y="4009"/>
                </a:lnTo>
                <a:lnTo>
                  <a:pt x="2440" y="4009"/>
                </a:lnTo>
                <a:lnTo>
                  <a:pt x="2432" y="4022"/>
                </a:lnTo>
                <a:lnTo>
                  <a:pt x="2409" y="4031"/>
                </a:lnTo>
                <a:lnTo>
                  <a:pt x="2400" y="4042"/>
                </a:lnTo>
                <a:lnTo>
                  <a:pt x="2383" y="4046"/>
                </a:lnTo>
                <a:lnTo>
                  <a:pt x="2380" y="4055"/>
                </a:lnTo>
                <a:lnTo>
                  <a:pt x="2340" y="4058"/>
                </a:lnTo>
                <a:lnTo>
                  <a:pt x="2340" y="4058"/>
                </a:lnTo>
                <a:lnTo>
                  <a:pt x="2340" y="4056"/>
                </a:lnTo>
                <a:lnTo>
                  <a:pt x="2338" y="4055"/>
                </a:lnTo>
                <a:lnTo>
                  <a:pt x="2336" y="4055"/>
                </a:lnTo>
                <a:lnTo>
                  <a:pt x="2332" y="4055"/>
                </a:lnTo>
                <a:lnTo>
                  <a:pt x="2332" y="4058"/>
                </a:lnTo>
                <a:lnTo>
                  <a:pt x="2323" y="4058"/>
                </a:lnTo>
                <a:lnTo>
                  <a:pt x="2312" y="4075"/>
                </a:lnTo>
                <a:lnTo>
                  <a:pt x="2276" y="4075"/>
                </a:lnTo>
                <a:lnTo>
                  <a:pt x="2272" y="4082"/>
                </a:lnTo>
                <a:lnTo>
                  <a:pt x="2263" y="4082"/>
                </a:lnTo>
                <a:lnTo>
                  <a:pt x="2263" y="4086"/>
                </a:lnTo>
                <a:lnTo>
                  <a:pt x="2216" y="4082"/>
                </a:lnTo>
                <a:lnTo>
                  <a:pt x="2216" y="4078"/>
                </a:lnTo>
                <a:lnTo>
                  <a:pt x="2209" y="4078"/>
                </a:lnTo>
                <a:lnTo>
                  <a:pt x="2209" y="4075"/>
                </a:lnTo>
                <a:lnTo>
                  <a:pt x="2203" y="4073"/>
                </a:lnTo>
                <a:lnTo>
                  <a:pt x="2200" y="4073"/>
                </a:lnTo>
                <a:lnTo>
                  <a:pt x="2198" y="4075"/>
                </a:lnTo>
                <a:lnTo>
                  <a:pt x="2196" y="4076"/>
                </a:lnTo>
                <a:lnTo>
                  <a:pt x="2194" y="4078"/>
                </a:lnTo>
                <a:lnTo>
                  <a:pt x="2194" y="4080"/>
                </a:lnTo>
                <a:lnTo>
                  <a:pt x="2192" y="4082"/>
                </a:lnTo>
                <a:lnTo>
                  <a:pt x="2192" y="4082"/>
                </a:lnTo>
                <a:lnTo>
                  <a:pt x="2140" y="4078"/>
                </a:lnTo>
                <a:lnTo>
                  <a:pt x="2140" y="4082"/>
                </a:lnTo>
                <a:lnTo>
                  <a:pt x="2129" y="4082"/>
                </a:lnTo>
                <a:lnTo>
                  <a:pt x="2116" y="4098"/>
                </a:lnTo>
                <a:lnTo>
                  <a:pt x="2052" y="4098"/>
                </a:lnTo>
                <a:lnTo>
                  <a:pt x="2052" y="4102"/>
                </a:lnTo>
                <a:lnTo>
                  <a:pt x="2036" y="4106"/>
                </a:lnTo>
                <a:lnTo>
                  <a:pt x="2023" y="4122"/>
                </a:lnTo>
                <a:lnTo>
                  <a:pt x="1983" y="4122"/>
                </a:lnTo>
                <a:lnTo>
                  <a:pt x="1981" y="4120"/>
                </a:lnTo>
                <a:lnTo>
                  <a:pt x="1978" y="4118"/>
                </a:lnTo>
                <a:lnTo>
                  <a:pt x="1974" y="4116"/>
                </a:lnTo>
                <a:lnTo>
                  <a:pt x="1972" y="4115"/>
                </a:lnTo>
                <a:lnTo>
                  <a:pt x="1972" y="4106"/>
                </a:lnTo>
                <a:lnTo>
                  <a:pt x="1971" y="4104"/>
                </a:lnTo>
                <a:lnTo>
                  <a:pt x="1967" y="4102"/>
                </a:lnTo>
                <a:lnTo>
                  <a:pt x="1961" y="4098"/>
                </a:lnTo>
                <a:lnTo>
                  <a:pt x="1956" y="4096"/>
                </a:lnTo>
                <a:lnTo>
                  <a:pt x="1951" y="4093"/>
                </a:lnTo>
                <a:lnTo>
                  <a:pt x="1947" y="4091"/>
                </a:lnTo>
                <a:lnTo>
                  <a:pt x="1943" y="4091"/>
                </a:lnTo>
                <a:lnTo>
                  <a:pt x="1941" y="4089"/>
                </a:lnTo>
                <a:lnTo>
                  <a:pt x="1941" y="4091"/>
                </a:lnTo>
                <a:lnTo>
                  <a:pt x="1941" y="4091"/>
                </a:lnTo>
                <a:lnTo>
                  <a:pt x="1941" y="4093"/>
                </a:lnTo>
                <a:lnTo>
                  <a:pt x="1941" y="4093"/>
                </a:lnTo>
                <a:lnTo>
                  <a:pt x="1940" y="4095"/>
                </a:lnTo>
                <a:lnTo>
                  <a:pt x="1920" y="4095"/>
                </a:lnTo>
                <a:lnTo>
                  <a:pt x="1916" y="4055"/>
                </a:lnTo>
                <a:lnTo>
                  <a:pt x="1920" y="4055"/>
                </a:lnTo>
                <a:lnTo>
                  <a:pt x="1920" y="4051"/>
                </a:lnTo>
                <a:lnTo>
                  <a:pt x="1916" y="4051"/>
                </a:lnTo>
                <a:lnTo>
                  <a:pt x="1912" y="4038"/>
                </a:lnTo>
                <a:lnTo>
                  <a:pt x="1909" y="4038"/>
                </a:lnTo>
                <a:lnTo>
                  <a:pt x="1909" y="4031"/>
                </a:lnTo>
                <a:lnTo>
                  <a:pt x="1900" y="4026"/>
                </a:lnTo>
                <a:lnTo>
                  <a:pt x="1900" y="4015"/>
                </a:lnTo>
                <a:lnTo>
                  <a:pt x="1892" y="4009"/>
                </a:lnTo>
                <a:lnTo>
                  <a:pt x="1892" y="3989"/>
                </a:lnTo>
                <a:lnTo>
                  <a:pt x="1896" y="3989"/>
                </a:lnTo>
                <a:lnTo>
                  <a:pt x="1896" y="3986"/>
                </a:lnTo>
                <a:lnTo>
                  <a:pt x="1912" y="3986"/>
                </a:lnTo>
                <a:lnTo>
                  <a:pt x="1916" y="3978"/>
                </a:lnTo>
                <a:lnTo>
                  <a:pt x="1916" y="3967"/>
                </a:lnTo>
                <a:lnTo>
                  <a:pt x="1916" y="3953"/>
                </a:lnTo>
                <a:lnTo>
                  <a:pt x="1916" y="3942"/>
                </a:lnTo>
                <a:lnTo>
                  <a:pt x="1903" y="3935"/>
                </a:lnTo>
                <a:lnTo>
                  <a:pt x="1903" y="3926"/>
                </a:lnTo>
                <a:lnTo>
                  <a:pt x="1892" y="3918"/>
                </a:lnTo>
                <a:lnTo>
                  <a:pt x="1892" y="3911"/>
                </a:lnTo>
                <a:lnTo>
                  <a:pt x="1889" y="3911"/>
                </a:lnTo>
                <a:lnTo>
                  <a:pt x="1880" y="3886"/>
                </a:lnTo>
                <a:lnTo>
                  <a:pt x="1876" y="3886"/>
                </a:lnTo>
                <a:lnTo>
                  <a:pt x="1872" y="3866"/>
                </a:lnTo>
                <a:lnTo>
                  <a:pt x="1863" y="3862"/>
                </a:lnTo>
                <a:lnTo>
                  <a:pt x="1863" y="3855"/>
                </a:lnTo>
                <a:lnTo>
                  <a:pt x="1860" y="3855"/>
                </a:lnTo>
                <a:lnTo>
                  <a:pt x="1860" y="3835"/>
                </a:lnTo>
                <a:lnTo>
                  <a:pt x="1856" y="3835"/>
                </a:lnTo>
                <a:lnTo>
                  <a:pt x="1856" y="3826"/>
                </a:lnTo>
                <a:lnTo>
                  <a:pt x="1852" y="3826"/>
                </a:lnTo>
                <a:lnTo>
                  <a:pt x="1849" y="3802"/>
                </a:lnTo>
                <a:lnTo>
                  <a:pt x="1843" y="3802"/>
                </a:lnTo>
                <a:lnTo>
                  <a:pt x="1836" y="3778"/>
                </a:lnTo>
                <a:lnTo>
                  <a:pt x="1832" y="3778"/>
                </a:lnTo>
                <a:lnTo>
                  <a:pt x="1829" y="3775"/>
                </a:lnTo>
                <a:lnTo>
                  <a:pt x="1827" y="3771"/>
                </a:lnTo>
                <a:lnTo>
                  <a:pt x="1825" y="3767"/>
                </a:lnTo>
                <a:lnTo>
                  <a:pt x="1823" y="3762"/>
                </a:lnTo>
                <a:lnTo>
                  <a:pt x="1812" y="3762"/>
                </a:lnTo>
                <a:lnTo>
                  <a:pt x="1789" y="3735"/>
                </a:lnTo>
                <a:lnTo>
                  <a:pt x="1780" y="3729"/>
                </a:lnTo>
                <a:lnTo>
                  <a:pt x="1780" y="3722"/>
                </a:lnTo>
                <a:lnTo>
                  <a:pt x="1776" y="3722"/>
                </a:lnTo>
                <a:lnTo>
                  <a:pt x="1776" y="3715"/>
                </a:lnTo>
                <a:lnTo>
                  <a:pt x="1772" y="3715"/>
                </a:lnTo>
                <a:lnTo>
                  <a:pt x="1772" y="3706"/>
                </a:lnTo>
                <a:lnTo>
                  <a:pt x="1763" y="3702"/>
                </a:lnTo>
                <a:lnTo>
                  <a:pt x="1763" y="3695"/>
                </a:lnTo>
                <a:lnTo>
                  <a:pt x="1756" y="3691"/>
                </a:lnTo>
                <a:lnTo>
                  <a:pt x="1752" y="3642"/>
                </a:lnTo>
                <a:lnTo>
                  <a:pt x="1743" y="3638"/>
                </a:lnTo>
                <a:lnTo>
                  <a:pt x="1743" y="3618"/>
                </a:lnTo>
                <a:lnTo>
                  <a:pt x="1740" y="3618"/>
                </a:lnTo>
                <a:lnTo>
                  <a:pt x="1740" y="3606"/>
                </a:lnTo>
                <a:lnTo>
                  <a:pt x="1736" y="3606"/>
                </a:lnTo>
                <a:lnTo>
                  <a:pt x="1736" y="3555"/>
                </a:lnTo>
                <a:lnTo>
                  <a:pt x="1732" y="3555"/>
                </a:lnTo>
                <a:lnTo>
                  <a:pt x="1729" y="3538"/>
                </a:lnTo>
                <a:lnTo>
                  <a:pt x="1723" y="3538"/>
                </a:lnTo>
                <a:lnTo>
                  <a:pt x="1723" y="3522"/>
                </a:lnTo>
                <a:lnTo>
                  <a:pt x="1720" y="3522"/>
                </a:lnTo>
                <a:lnTo>
                  <a:pt x="1720" y="3509"/>
                </a:lnTo>
                <a:lnTo>
                  <a:pt x="1716" y="3509"/>
                </a:lnTo>
                <a:lnTo>
                  <a:pt x="1716" y="3491"/>
                </a:lnTo>
                <a:lnTo>
                  <a:pt x="1720" y="3491"/>
                </a:lnTo>
                <a:lnTo>
                  <a:pt x="1716" y="3442"/>
                </a:lnTo>
                <a:lnTo>
                  <a:pt x="1716" y="3436"/>
                </a:lnTo>
                <a:lnTo>
                  <a:pt x="1718" y="3431"/>
                </a:lnTo>
                <a:lnTo>
                  <a:pt x="1718" y="3426"/>
                </a:lnTo>
                <a:lnTo>
                  <a:pt x="1720" y="3420"/>
                </a:lnTo>
                <a:lnTo>
                  <a:pt x="1720" y="3416"/>
                </a:lnTo>
                <a:lnTo>
                  <a:pt x="1720" y="3415"/>
                </a:lnTo>
                <a:lnTo>
                  <a:pt x="1716" y="3415"/>
                </a:lnTo>
                <a:lnTo>
                  <a:pt x="1709" y="3391"/>
                </a:lnTo>
                <a:lnTo>
                  <a:pt x="1692" y="3378"/>
                </a:lnTo>
                <a:lnTo>
                  <a:pt x="1692" y="3366"/>
                </a:lnTo>
                <a:lnTo>
                  <a:pt x="1689" y="3366"/>
                </a:lnTo>
                <a:lnTo>
                  <a:pt x="1689" y="3358"/>
                </a:lnTo>
                <a:lnTo>
                  <a:pt x="1683" y="3358"/>
                </a:lnTo>
                <a:lnTo>
                  <a:pt x="1683" y="3351"/>
                </a:lnTo>
                <a:lnTo>
                  <a:pt x="1669" y="3338"/>
                </a:lnTo>
                <a:lnTo>
                  <a:pt x="1669" y="3331"/>
                </a:lnTo>
                <a:lnTo>
                  <a:pt x="1660" y="3326"/>
                </a:lnTo>
                <a:lnTo>
                  <a:pt x="1660" y="3318"/>
                </a:lnTo>
                <a:lnTo>
                  <a:pt x="1656" y="3318"/>
                </a:lnTo>
                <a:lnTo>
                  <a:pt x="1656" y="3298"/>
                </a:lnTo>
                <a:lnTo>
                  <a:pt x="1652" y="3298"/>
                </a:lnTo>
                <a:lnTo>
                  <a:pt x="1652" y="3289"/>
                </a:lnTo>
                <a:lnTo>
                  <a:pt x="1643" y="3286"/>
                </a:lnTo>
                <a:lnTo>
                  <a:pt x="1643" y="3278"/>
                </a:lnTo>
                <a:lnTo>
                  <a:pt x="1640" y="3278"/>
                </a:lnTo>
                <a:lnTo>
                  <a:pt x="1640" y="3262"/>
                </a:lnTo>
                <a:lnTo>
                  <a:pt x="1629" y="3255"/>
                </a:lnTo>
                <a:lnTo>
                  <a:pt x="1629" y="3242"/>
                </a:lnTo>
                <a:lnTo>
                  <a:pt x="1620" y="3238"/>
                </a:lnTo>
                <a:lnTo>
                  <a:pt x="1612" y="3215"/>
                </a:lnTo>
                <a:lnTo>
                  <a:pt x="1603" y="3211"/>
                </a:lnTo>
                <a:lnTo>
                  <a:pt x="1603" y="3202"/>
                </a:lnTo>
                <a:lnTo>
                  <a:pt x="1589" y="3191"/>
                </a:lnTo>
                <a:lnTo>
                  <a:pt x="1583" y="3175"/>
                </a:lnTo>
                <a:lnTo>
                  <a:pt x="1576" y="3169"/>
                </a:lnTo>
                <a:lnTo>
                  <a:pt x="1576" y="3162"/>
                </a:lnTo>
                <a:lnTo>
                  <a:pt x="1572" y="3162"/>
                </a:lnTo>
                <a:lnTo>
                  <a:pt x="1571" y="3149"/>
                </a:lnTo>
                <a:lnTo>
                  <a:pt x="1571" y="3131"/>
                </a:lnTo>
                <a:lnTo>
                  <a:pt x="1572" y="3111"/>
                </a:lnTo>
                <a:lnTo>
                  <a:pt x="1574" y="3093"/>
                </a:lnTo>
                <a:lnTo>
                  <a:pt x="1576" y="3082"/>
                </a:lnTo>
                <a:lnTo>
                  <a:pt x="1572" y="3022"/>
                </a:lnTo>
                <a:lnTo>
                  <a:pt x="1576" y="3022"/>
                </a:lnTo>
                <a:lnTo>
                  <a:pt x="1576" y="3015"/>
                </a:lnTo>
                <a:lnTo>
                  <a:pt x="1589" y="3006"/>
                </a:lnTo>
                <a:lnTo>
                  <a:pt x="1589" y="2986"/>
                </a:lnTo>
                <a:lnTo>
                  <a:pt x="1592" y="2986"/>
                </a:lnTo>
                <a:lnTo>
                  <a:pt x="1592" y="2975"/>
                </a:lnTo>
                <a:lnTo>
                  <a:pt x="1596" y="2975"/>
                </a:lnTo>
                <a:lnTo>
                  <a:pt x="1596" y="2966"/>
                </a:lnTo>
                <a:lnTo>
                  <a:pt x="1600" y="2966"/>
                </a:lnTo>
                <a:lnTo>
                  <a:pt x="1600" y="2942"/>
                </a:lnTo>
                <a:lnTo>
                  <a:pt x="1603" y="2942"/>
                </a:lnTo>
                <a:lnTo>
                  <a:pt x="1603" y="2918"/>
                </a:lnTo>
                <a:lnTo>
                  <a:pt x="1609" y="2918"/>
                </a:lnTo>
                <a:lnTo>
                  <a:pt x="1609" y="2911"/>
                </a:lnTo>
                <a:lnTo>
                  <a:pt x="1612" y="2911"/>
                </a:lnTo>
                <a:lnTo>
                  <a:pt x="1612" y="2886"/>
                </a:lnTo>
                <a:lnTo>
                  <a:pt x="1618" y="2876"/>
                </a:lnTo>
                <a:lnTo>
                  <a:pt x="1623" y="2871"/>
                </a:lnTo>
                <a:lnTo>
                  <a:pt x="1631" y="2866"/>
                </a:lnTo>
                <a:lnTo>
                  <a:pt x="1636" y="2856"/>
                </a:lnTo>
                <a:lnTo>
                  <a:pt x="1640" y="2842"/>
                </a:lnTo>
                <a:lnTo>
                  <a:pt x="1652" y="2842"/>
                </a:lnTo>
                <a:lnTo>
                  <a:pt x="1660" y="2831"/>
                </a:lnTo>
                <a:lnTo>
                  <a:pt x="1667" y="2824"/>
                </a:lnTo>
                <a:lnTo>
                  <a:pt x="1672" y="2818"/>
                </a:lnTo>
                <a:lnTo>
                  <a:pt x="1676" y="2809"/>
                </a:lnTo>
                <a:lnTo>
                  <a:pt x="1680" y="2796"/>
                </a:lnTo>
                <a:lnTo>
                  <a:pt x="1680" y="2778"/>
                </a:lnTo>
                <a:lnTo>
                  <a:pt x="1681" y="2773"/>
                </a:lnTo>
                <a:lnTo>
                  <a:pt x="1683" y="2762"/>
                </a:lnTo>
                <a:lnTo>
                  <a:pt x="1681" y="2751"/>
                </a:lnTo>
                <a:lnTo>
                  <a:pt x="1680" y="2742"/>
                </a:lnTo>
                <a:lnTo>
                  <a:pt x="1669" y="2735"/>
                </a:lnTo>
                <a:lnTo>
                  <a:pt x="1669" y="2722"/>
                </a:lnTo>
                <a:lnTo>
                  <a:pt x="1663" y="2722"/>
                </a:lnTo>
                <a:lnTo>
                  <a:pt x="1660" y="2706"/>
                </a:lnTo>
                <a:lnTo>
                  <a:pt x="1656" y="2706"/>
                </a:lnTo>
                <a:lnTo>
                  <a:pt x="1656" y="2695"/>
                </a:lnTo>
                <a:lnTo>
                  <a:pt x="1652" y="2695"/>
                </a:lnTo>
                <a:lnTo>
                  <a:pt x="1652" y="2678"/>
                </a:lnTo>
                <a:lnTo>
                  <a:pt x="1643" y="2675"/>
                </a:lnTo>
                <a:lnTo>
                  <a:pt x="1640" y="2635"/>
                </a:lnTo>
                <a:lnTo>
                  <a:pt x="1651" y="2627"/>
                </a:lnTo>
                <a:lnTo>
                  <a:pt x="1654" y="2618"/>
                </a:lnTo>
                <a:lnTo>
                  <a:pt x="1656" y="2602"/>
                </a:lnTo>
                <a:lnTo>
                  <a:pt x="1649" y="2593"/>
                </a:lnTo>
                <a:lnTo>
                  <a:pt x="1645" y="2586"/>
                </a:lnTo>
                <a:lnTo>
                  <a:pt x="1643" y="2576"/>
                </a:lnTo>
                <a:lnTo>
                  <a:pt x="1640" y="2566"/>
                </a:lnTo>
                <a:lnTo>
                  <a:pt x="1636" y="2566"/>
                </a:lnTo>
                <a:lnTo>
                  <a:pt x="1632" y="2551"/>
                </a:lnTo>
                <a:lnTo>
                  <a:pt x="1629" y="2551"/>
                </a:lnTo>
                <a:lnTo>
                  <a:pt x="1629" y="2529"/>
                </a:lnTo>
                <a:lnTo>
                  <a:pt x="1616" y="2522"/>
                </a:lnTo>
                <a:lnTo>
                  <a:pt x="1612" y="2502"/>
                </a:lnTo>
                <a:lnTo>
                  <a:pt x="1603" y="2498"/>
                </a:lnTo>
                <a:lnTo>
                  <a:pt x="1603" y="2491"/>
                </a:lnTo>
                <a:lnTo>
                  <a:pt x="1600" y="2491"/>
                </a:lnTo>
                <a:lnTo>
                  <a:pt x="1600" y="2462"/>
                </a:lnTo>
                <a:lnTo>
                  <a:pt x="1589" y="2426"/>
                </a:lnTo>
                <a:lnTo>
                  <a:pt x="1580" y="2426"/>
                </a:lnTo>
                <a:lnTo>
                  <a:pt x="1576" y="2411"/>
                </a:lnTo>
                <a:lnTo>
                  <a:pt x="1572" y="2411"/>
                </a:lnTo>
                <a:lnTo>
                  <a:pt x="1572" y="2398"/>
                </a:lnTo>
                <a:lnTo>
                  <a:pt x="1563" y="2395"/>
                </a:lnTo>
                <a:lnTo>
                  <a:pt x="1556" y="2384"/>
                </a:lnTo>
                <a:lnTo>
                  <a:pt x="1549" y="2373"/>
                </a:lnTo>
                <a:lnTo>
                  <a:pt x="1543" y="2358"/>
                </a:lnTo>
                <a:lnTo>
                  <a:pt x="1532" y="2358"/>
                </a:lnTo>
                <a:lnTo>
                  <a:pt x="1532" y="2351"/>
                </a:lnTo>
                <a:lnTo>
                  <a:pt x="1518" y="2338"/>
                </a:lnTo>
                <a:lnTo>
                  <a:pt x="1507" y="2324"/>
                </a:lnTo>
                <a:lnTo>
                  <a:pt x="1496" y="2309"/>
                </a:lnTo>
                <a:lnTo>
                  <a:pt x="1476" y="2295"/>
                </a:lnTo>
                <a:lnTo>
                  <a:pt x="1476" y="2282"/>
                </a:lnTo>
                <a:lnTo>
                  <a:pt x="1465" y="2278"/>
                </a:lnTo>
                <a:lnTo>
                  <a:pt x="1458" y="2273"/>
                </a:lnTo>
                <a:lnTo>
                  <a:pt x="1452" y="2264"/>
                </a:lnTo>
                <a:lnTo>
                  <a:pt x="1452" y="2249"/>
                </a:lnTo>
                <a:lnTo>
                  <a:pt x="1440" y="2244"/>
                </a:lnTo>
                <a:lnTo>
                  <a:pt x="1436" y="2235"/>
                </a:lnTo>
                <a:lnTo>
                  <a:pt x="1436" y="2218"/>
                </a:lnTo>
                <a:lnTo>
                  <a:pt x="1429" y="2218"/>
                </a:lnTo>
                <a:lnTo>
                  <a:pt x="1423" y="2206"/>
                </a:lnTo>
                <a:lnTo>
                  <a:pt x="1420" y="2196"/>
                </a:lnTo>
                <a:lnTo>
                  <a:pt x="1414" y="2187"/>
                </a:lnTo>
                <a:lnTo>
                  <a:pt x="1411" y="2175"/>
                </a:lnTo>
                <a:lnTo>
                  <a:pt x="1409" y="2158"/>
                </a:lnTo>
                <a:lnTo>
                  <a:pt x="1432" y="2158"/>
                </a:lnTo>
                <a:lnTo>
                  <a:pt x="1432" y="2151"/>
                </a:lnTo>
                <a:lnTo>
                  <a:pt x="1440" y="2146"/>
                </a:lnTo>
                <a:lnTo>
                  <a:pt x="1440" y="2086"/>
                </a:lnTo>
                <a:lnTo>
                  <a:pt x="1449" y="2086"/>
                </a:lnTo>
                <a:lnTo>
                  <a:pt x="1443" y="2075"/>
                </a:lnTo>
                <a:lnTo>
                  <a:pt x="1440" y="2075"/>
                </a:lnTo>
                <a:lnTo>
                  <a:pt x="1438" y="2060"/>
                </a:lnTo>
                <a:lnTo>
                  <a:pt x="1441" y="2047"/>
                </a:lnTo>
                <a:lnTo>
                  <a:pt x="1447" y="2035"/>
                </a:lnTo>
                <a:lnTo>
                  <a:pt x="1452" y="2026"/>
                </a:lnTo>
                <a:lnTo>
                  <a:pt x="1460" y="2022"/>
                </a:lnTo>
                <a:lnTo>
                  <a:pt x="1460" y="1998"/>
                </a:lnTo>
                <a:lnTo>
                  <a:pt x="1469" y="1998"/>
                </a:lnTo>
                <a:lnTo>
                  <a:pt x="1467" y="1993"/>
                </a:lnTo>
                <a:lnTo>
                  <a:pt x="1463" y="1986"/>
                </a:lnTo>
                <a:lnTo>
                  <a:pt x="1463" y="1978"/>
                </a:lnTo>
                <a:lnTo>
                  <a:pt x="1463" y="1969"/>
                </a:lnTo>
                <a:lnTo>
                  <a:pt x="1469" y="1969"/>
                </a:lnTo>
                <a:lnTo>
                  <a:pt x="1469" y="1955"/>
                </a:lnTo>
                <a:lnTo>
                  <a:pt x="1460" y="1951"/>
                </a:lnTo>
                <a:lnTo>
                  <a:pt x="1460" y="1942"/>
                </a:lnTo>
                <a:lnTo>
                  <a:pt x="1456" y="1942"/>
                </a:lnTo>
                <a:lnTo>
                  <a:pt x="1452" y="1922"/>
                </a:lnTo>
                <a:lnTo>
                  <a:pt x="1432" y="1918"/>
                </a:lnTo>
                <a:lnTo>
                  <a:pt x="1429" y="1915"/>
                </a:lnTo>
                <a:lnTo>
                  <a:pt x="1427" y="1911"/>
                </a:lnTo>
                <a:lnTo>
                  <a:pt x="1423" y="1907"/>
                </a:lnTo>
                <a:lnTo>
                  <a:pt x="1421" y="1904"/>
                </a:lnTo>
                <a:lnTo>
                  <a:pt x="1420" y="1898"/>
                </a:lnTo>
                <a:lnTo>
                  <a:pt x="1416" y="1898"/>
                </a:lnTo>
                <a:lnTo>
                  <a:pt x="1416" y="1886"/>
                </a:lnTo>
                <a:lnTo>
                  <a:pt x="1396" y="1886"/>
                </a:lnTo>
                <a:lnTo>
                  <a:pt x="1396" y="1882"/>
                </a:lnTo>
                <a:lnTo>
                  <a:pt x="1372" y="1882"/>
                </a:lnTo>
                <a:lnTo>
                  <a:pt x="1372" y="1886"/>
                </a:lnTo>
                <a:lnTo>
                  <a:pt x="1343" y="1886"/>
                </a:lnTo>
                <a:lnTo>
                  <a:pt x="1343" y="1882"/>
                </a:lnTo>
                <a:lnTo>
                  <a:pt x="1340" y="1882"/>
                </a:lnTo>
                <a:lnTo>
                  <a:pt x="1332" y="1895"/>
                </a:lnTo>
                <a:lnTo>
                  <a:pt x="1256" y="1898"/>
                </a:lnTo>
                <a:lnTo>
                  <a:pt x="1252" y="1893"/>
                </a:lnTo>
                <a:lnTo>
                  <a:pt x="1249" y="1891"/>
                </a:lnTo>
                <a:lnTo>
                  <a:pt x="1245" y="1889"/>
                </a:lnTo>
                <a:lnTo>
                  <a:pt x="1243" y="1889"/>
                </a:lnTo>
                <a:lnTo>
                  <a:pt x="1240" y="1886"/>
                </a:lnTo>
                <a:lnTo>
                  <a:pt x="1240" y="1878"/>
                </a:lnTo>
                <a:lnTo>
                  <a:pt x="1232" y="1875"/>
                </a:lnTo>
                <a:lnTo>
                  <a:pt x="1223" y="1835"/>
                </a:lnTo>
                <a:lnTo>
                  <a:pt x="1216" y="1829"/>
                </a:lnTo>
                <a:lnTo>
                  <a:pt x="1216" y="1822"/>
                </a:lnTo>
                <a:lnTo>
                  <a:pt x="1209" y="1818"/>
                </a:lnTo>
                <a:lnTo>
                  <a:pt x="1209" y="1811"/>
                </a:lnTo>
                <a:lnTo>
                  <a:pt x="1203" y="1811"/>
                </a:lnTo>
                <a:lnTo>
                  <a:pt x="1203" y="1802"/>
                </a:lnTo>
                <a:lnTo>
                  <a:pt x="1176" y="1778"/>
                </a:lnTo>
                <a:lnTo>
                  <a:pt x="1100" y="1775"/>
                </a:lnTo>
                <a:lnTo>
                  <a:pt x="1100" y="1778"/>
                </a:lnTo>
                <a:lnTo>
                  <a:pt x="1016" y="1791"/>
                </a:lnTo>
                <a:lnTo>
                  <a:pt x="1016" y="1802"/>
                </a:lnTo>
                <a:lnTo>
                  <a:pt x="1012" y="1804"/>
                </a:lnTo>
                <a:lnTo>
                  <a:pt x="1009" y="1807"/>
                </a:lnTo>
                <a:lnTo>
                  <a:pt x="1007" y="1807"/>
                </a:lnTo>
                <a:lnTo>
                  <a:pt x="1003" y="1809"/>
                </a:lnTo>
                <a:lnTo>
                  <a:pt x="1000" y="1809"/>
                </a:lnTo>
                <a:lnTo>
                  <a:pt x="996" y="1809"/>
                </a:lnTo>
                <a:lnTo>
                  <a:pt x="989" y="1811"/>
                </a:lnTo>
                <a:lnTo>
                  <a:pt x="989" y="1815"/>
                </a:lnTo>
                <a:lnTo>
                  <a:pt x="943" y="1818"/>
                </a:lnTo>
                <a:lnTo>
                  <a:pt x="940" y="1826"/>
                </a:lnTo>
                <a:lnTo>
                  <a:pt x="923" y="1829"/>
                </a:lnTo>
                <a:lnTo>
                  <a:pt x="920" y="1838"/>
                </a:lnTo>
                <a:lnTo>
                  <a:pt x="903" y="1842"/>
                </a:lnTo>
                <a:lnTo>
                  <a:pt x="903" y="1846"/>
                </a:lnTo>
                <a:lnTo>
                  <a:pt x="869" y="1851"/>
                </a:lnTo>
                <a:lnTo>
                  <a:pt x="869" y="1855"/>
                </a:lnTo>
                <a:lnTo>
                  <a:pt x="860" y="1855"/>
                </a:lnTo>
                <a:lnTo>
                  <a:pt x="856" y="1862"/>
                </a:lnTo>
                <a:lnTo>
                  <a:pt x="841" y="1869"/>
                </a:lnTo>
                <a:lnTo>
                  <a:pt x="820" y="1871"/>
                </a:lnTo>
                <a:lnTo>
                  <a:pt x="809" y="1858"/>
                </a:lnTo>
                <a:lnTo>
                  <a:pt x="796" y="1856"/>
                </a:lnTo>
                <a:lnTo>
                  <a:pt x="781" y="1856"/>
                </a:lnTo>
                <a:lnTo>
                  <a:pt x="763" y="1855"/>
                </a:lnTo>
                <a:lnTo>
                  <a:pt x="763" y="1851"/>
                </a:lnTo>
                <a:lnTo>
                  <a:pt x="740" y="1851"/>
                </a:lnTo>
                <a:lnTo>
                  <a:pt x="736" y="1842"/>
                </a:lnTo>
                <a:lnTo>
                  <a:pt x="729" y="1840"/>
                </a:lnTo>
                <a:lnTo>
                  <a:pt x="714" y="1840"/>
                </a:lnTo>
                <a:lnTo>
                  <a:pt x="701" y="1840"/>
                </a:lnTo>
                <a:lnTo>
                  <a:pt x="692" y="1842"/>
                </a:lnTo>
                <a:lnTo>
                  <a:pt x="689" y="1851"/>
                </a:lnTo>
                <a:lnTo>
                  <a:pt x="663" y="1851"/>
                </a:lnTo>
                <a:lnTo>
                  <a:pt x="663" y="1846"/>
                </a:lnTo>
                <a:lnTo>
                  <a:pt x="652" y="1851"/>
                </a:lnTo>
                <a:lnTo>
                  <a:pt x="652" y="1855"/>
                </a:lnTo>
                <a:lnTo>
                  <a:pt x="629" y="1855"/>
                </a:lnTo>
                <a:lnTo>
                  <a:pt x="629" y="1858"/>
                </a:lnTo>
                <a:lnTo>
                  <a:pt x="620" y="1858"/>
                </a:lnTo>
                <a:lnTo>
                  <a:pt x="616" y="1866"/>
                </a:lnTo>
                <a:lnTo>
                  <a:pt x="609" y="1866"/>
                </a:lnTo>
                <a:lnTo>
                  <a:pt x="609" y="1871"/>
                </a:lnTo>
                <a:lnTo>
                  <a:pt x="576" y="1875"/>
                </a:lnTo>
                <a:lnTo>
                  <a:pt x="576" y="1878"/>
                </a:lnTo>
                <a:lnTo>
                  <a:pt x="563" y="1878"/>
                </a:lnTo>
                <a:lnTo>
                  <a:pt x="560" y="1886"/>
                </a:lnTo>
                <a:lnTo>
                  <a:pt x="549" y="1886"/>
                </a:lnTo>
                <a:lnTo>
                  <a:pt x="549" y="1889"/>
                </a:lnTo>
                <a:lnTo>
                  <a:pt x="509" y="1895"/>
                </a:lnTo>
                <a:lnTo>
                  <a:pt x="509" y="1889"/>
                </a:lnTo>
                <a:lnTo>
                  <a:pt x="500" y="1889"/>
                </a:lnTo>
                <a:lnTo>
                  <a:pt x="496" y="1882"/>
                </a:lnTo>
                <a:lnTo>
                  <a:pt x="483" y="1882"/>
                </a:lnTo>
                <a:lnTo>
                  <a:pt x="480" y="1875"/>
                </a:lnTo>
                <a:lnTo>
                  <a:pt x="472" y="1875"/>
                </a:lnTo>
                <a:lnTo>
                  <a:pt x="469" y="1866"/>
                </a:lnTo>
                <a:lnTo>
                  <a:pt x="460" y="1866"/>
                </a:lnTo>
                <a:lnTo>
                  <a:pt x="456" y="1858"/>
                </a:lnTo>
                <a:lnTo>
                  <a:pt x="449" y="1858"/>
                </a:lnTo>
                <a:lnTo>
                  <a:pt x="443" y="1851"/>
                </a:lnTo>
                <a:lnTo>
                  <a:pt x="429" y="1846"/>
                </a:lnTo>
                <a:lnTo>
                  <a:pt x="420" y="1835"/>
                </a:lnTo>
                <a:lnTo>
                  <a:pt x="412" y="1835"/>
                </a:lnTo>
                <a:lnTo>
                  <a:pt x="372" y="1791"/>
                </a:lnTo>
                <a:lnTo>
                  <a:pt x="363" y="1791"/>
                </a:lnTo>
                <a:lnTo>
                  <a:pt x="360" y="1782"/>
                </a:lnTo>
                <a:lnTo>
                  <a:pt x="349" y="1778"/>
                </a:lnTo>
                <a:lnTo>
                  <a:pt x="349" y="1775"/>
                </a:lnTo>
                <a:lnTo>
                  <a:pt x="332" y="1769"/>
                </a:lnTo>
                <a:lnTo>
                  <a:pt x="329" y="1762"/>
                </a:lnTo>
                <a:lnTo>
                  <a:pt x="316" y="1762"/>
                </a:lnTo>
                <a:lnTo>
                  <a:pt x="309" y="1742"/>
                </a:lnTo>
                <a:lnTo>
                  <a:pt x="300" y="1742"/>
                </a:lnTo>
                <a:lnTo>
                  <a:pt x="300" y="1738"/>
                </a:lnTo>
                <a:lnTo>
                  <a:pt x="292" y="1738"/>
                </a:lnTo>
                <a:lnTo>
                  <a:pt x="289" y="1731"/>
                </a:lnTo>
                <a:lnTo>
                  <a:pt x="276" y="1731"/>
                </a:lnTo>
                <a:lnTo>
                  <a:pt x="269" y="1718"/>
                </a:lnTo>
                <a:lnTo>
                  <a:pt x="265" y="1716"/>
                </a:lnTo>
                <a:lnTo>
                  <a:pt x="261" y="1716"/>
                </a:lnTo>
                <a:lnTo>
                  <a:pt x="260" y="1716"/>
                </a:lnTo>
                <a:lnTo>
                  <a:pt x="258" y="1716"/>
                </a:lnTo>
                <a:lnTo>
                  <a:pt x="258" y="1716"/>
                </a:lnTo>
                <a:lnTo>
                  <a:pt x="256" y="1716"/>
                </a:lnTo>
                <a:lnTo>
                  <a:pt x="254" y="1715"/>
                </a:lnTo>
                <a:lnTo>
                  <a:pt x="254" y="1711"/>
                </a:lnTo>
                <a:lnTo>
                  <a:pt x="252" y="1706"/>
                </a:lnTo>
                <a:lnTo>
                  <a:pt x="240" y="1706"/>
                </a:lnTo>
                <a:lnTo>
                  <a:pt x="236" y="1689"/>
                </a:lnTo>
                <a:lnTo>
                  <a:pt x="232" y="1689"/>
                </a:lnTo>
                <a:lnTo>
                  <a:pt x="232" y="1678"/>
                </a:lnTo>
                <a:lnTo>
                  <a:pt x="216" y="1671"/>
                </a:lnTo>
                <a:lnTo>
                  <a:pt x="212" y="1622"/>
                </a:lnTo>
                <a:lnTo>
                  <a:pt x="216" y="1622"/>
                </a:lnTo>
                <a:lnTo>
                  <a:pt x="216" y="1618"/>
                </a:lnTo>
                <a:lnTo>
                  <a:pt x="209" y="1615"/>
                </a:lnTo>
                <a:lnTo>
                  <a:pt x="203" y="1602"/>
                </a:lnTo>
                <a:lnTo>
                  <a:pt x="192" y="1595"/>
                </a:lnTo>
                <a:lnTo>
                  <a:pt x="192" y="1582"/>
                </a:lnTo>
                <a:lnTo>
                  <a:pt x="189" y="1582"/>
                </a:lnTo>
                <a:lnTo>
                  <a:pt x="189" y="1578"/>
                </a:lnTo>
                <a:lnTo>
                  <a:pt x="185" y="1576"/>
                </a:lnTo>
                <a:lnTo>
                  <a:pt x="180" y="1575"/>
                </a:lnTo>
                <a:lnTo>
                  <a:pt x="176" y="1575"/>
                </a:lnTo>
                <a:lnTo>
                  <a:pt x="171" y="1573"/>
                </a:lnTo>
                <a:lnTo>
                  <a:pt x="169" y="1569"/>
                </a:lnTo>
                <a:lnTo>
                  <a:pt x="169" y="1562"/>
                </a:lnTo>
                <a:lnTo>
                  <a:pt x="149" y="1558"/>
                </a:lnTo>
                <a:lnTo>
                  <a:pt x="143" y="1547"/>
                </a:lnTo>
                <a:lnTo>
                  <a:pt x="140" y="1540"/>
                </a:lnTo>
                <a:lnTo>
                  <a:pt x="134" y="1531"/>
                </a:lnTo>
                <a:lnTo>
                  <a:pt x="132" y="1518"/>
                </a:lnTo>
                <a:lnTo>
                  <a:pt x="118" y="1511"/>
                </a:lnTo>
                <a:lnTo>
                  <a:pt x="111" y="1498"/>
                </a:lnTo>
                <a:lnTo>
                  <a:pt x="109" y="1478"/>
                </a:lnTo>
                <a:lnTo>
                  <a:pt x="107" y="1476"/>
                </a:lnTo>
                <a:lnTo>
                  <a:pt x="105" y="1476"/>
                </a:lnTo>
                <a:lnTo>
                  <a:pt x="105" y="1475"/>
                </a:lnTo>
                <a:lnTo>
                  <a:pt x="105" y="1475"/>
                </a:lnTo>
                <a:lnTo>
                  <a:pt x="105" y="1473"/>
                </a:lnTo>
                <a:lnTo>
                  <a:pt x="103" y="1469"/>
                </a:lnTo>
                <a:lnTo>
                  <a:pt x="92" y="1469"/>
                </a:lnTo>
                <a:lnTo>
                  <a:pt x="92" y="1478"/>
                </a:lnTo>
                <a:lnTo>
                  <a:pt x="72" y="1478"/>
                </a:lnTo>
                <a:lnTo>
                  <a:pt x="69" y="1462"/>
                </a:lnTo>
                <a:lnTo>
                  <a:pt x="56" y="1458"/>
                </a:lnTo>
                <a:lnTo>
                  <a:pt x="54" y="1453"/>
                </a:lnTo>
                <a:lnTo>
                  <a:pt x="52" y="1449"/>
                </a:lnTo>
                <a:lnTo>
                  <a:pt x="51" y="1446"/>
                </a:lnTo>
                <a:lnTo>
                  <a:pt x="49" y="1444"/>
                </a:lnTo>
                <a:lnTo>
                  <a:pt x="45" y="1440"/>
                </a:lnTo>
                <a:lnTo>
                  <a:pt x="43" y="1435"/>
                </a:lnTo>
                <a:lnTo>
                  <a:pt x="29" y="1435"/>
                </a:lnTo>
                <a:lnTo>
                  <a:pt x="25" y="1416"/>
                </a:lnTo>
                <a:lnTo>
                  <a:pt x="23" y="1395"/>
                </a:lnTo>
                <a:lnTo>
                  <a:pt x="27" y="1386"/>
                </a:lnTo>
                <a:lnTo>
                  <a:pt x="27" y="1376"/>
                </a:lnTo>
                <a:lnTo>
                  <a:pt x="27" y="1366"/>
                </a:lnTo>
                <a:lnTo>
                  <a:pt x="29" y="1355"/>
                </a:lnTo>
                <a:lnTo>
                  <a:pt x="32" y="1355"/>
                </a:lnTo>
                <a:lnTo>
                  <a:pt x="34" y="1351"/>
                </a:lnTo>
                <a:lnTo>
                  <a:pt x="34" y="1347"/>
                </a:lnTo>
                <a:lnTo>
                  <a:pt x="36" y="1344"/>
                </a:lnTo>
                <a:lnTo>
                  <a:pt x="36" y="1338"/>
                </a:lnTo>
                <a:lnTo>
                  <a:pt x="23" y="1335"/>
                </a:lnTo>
                <a:lnTo>
                  <a:pt x="20" y="1322"/>
                </a:lnTo>
                <a:lnTo>
                  <a:pt x="14" y="1311"/>
                </a:lnTo>
                <a:lnTo>
                  <a:pt x="7" y="1302"/>
                </a:lnTo>
                <a:lnTo>
                  <a:pt x="3" y="1291"/>
                </a:lnTo>
                <a:lnTo>
                  <a:pt x="0" y="1275"/>
                </a:lnTo>
                <a:lnTo>
                  <a:pt x="14" y="1264"/>
                </a:lnTo>
                <a:lnTo>
                  <a:pt x="27" y="1251"/>
                </a:lnTo>
                <a:lnTo>
                  <a:pt x="36" y="1235"/>
                </a:lnTo>
                <a:lnTo>
                  <a:pt x="40" y="1235"/>
                </a:lnTo>
                <a:lnTo>
                  <a:pt x="43" y="1209"/>
                </a:lnTo>
                <a:lnTo>
                  <a:pt x="49" y="1209"/>
                </a:lnTo>
                <a:lnTo>
                  <a:pt x="52" y="1166"/>
                </a:lnTo>
                <a:lnTo>
                  <a:pt x="60" y="1162"/>
                </a:lnTo>
                <a:lnTo>
                  <a:pt x="63" y="1142"/>
                </a:lnTo>
                <a:lnTo>
                  <a:pt x="69" y="1142"/>
                </a:lnTo>
                <a:lnTo>
                  <a:pt x="69" y="1135"/>
                </a:lnTo>
                <a:lnTo>
                  <a:pt x="72" y="1135"/>
                </a:lnTo>
                <a:lnTo>
                  <a:pt x="78" y="1113"/>
                </a:lnTo>
                <a:lnTo>
                  <a:pt x="76" y="1089"/>
                </a:lnTo>
                <a:lnTo>
                  <a:pt x="72" y="1066"/>
                </a:lnTo>
                <a:lnTo>
                  <a:pt x="72" y="1049"/>
                </a:lnTo>
                <a:lnTo>
                  <a:pt x="56" y="1038"/>
                </a:lnTo>
                <a:lnTo>
                  <a:pt x="60" y="1002"/>
                </a:lnTo>
                <a:lnTo>
                  <a:pt x="63" y="1002"/>
                </a:lnTo>
                <a:lnTo>
                  <a:pt x="63" y="995"/>
                </a:lnTo>
                <a:lnTo>
                  <a:pt x="69" y="995"/>
                </a:lnTo>
                <a:lnTo>
                  <a:pt x="69" y="982"/>
                </a:lnTo>
                <a:lnTo>
                  <a:pt x="67" y="971"/>
                </a:lnTo>
                <a:lnTo>
                  <a:pt x="63" y="962"/>
                </a:lnTo>
                <a:lnTo>
                  <a:pt x="52" y="962"/>
                </a:lnTo>
                <a:lnTo>
                  <a:pt x="52" y="955"/>
                </a:lnTo>
                <a:lnTo>
                  <a:pt x="51" y="956"/>
                </a:lnTo>
                <a:lnTo>
                  <a:pt x="49" y="956"/>
                </a:lnTo>
                <a:lnTo>
                  <a:pt x="49" y="956"/>
                </a:lnTo>
                <a:lnTo>
                  <a:pt x="49" y="958"/>
                </a:lnTo>
                <a:lnTo>
                  <a:pt x="49" y="958"/>
                </a:lnTo>
                <a:lnTo>
                  <a:pt x="49" y="962"/>
                </a:lnTo>
                <a:lnTo>
                  <a:pt x="23" y="962"/>
                </a:lnTo>
                <a:lnTo>
                  <a:pt x="29" y="902"/>
                </a:lnTo>
                <a:lnTo>
                  <a:pt x="36" y="902"/>
                </a:lnTo>
                <a:lnTo>
                  <a:pt x="36" y="871"/>
                </a:lnTo>
                <a:lnTo>
                  <a:pt x="63" y="849"/>
                </a:lnTo>
                <a:lnTo>
                  <a:pt x="69" y="831"/>
                </a:lnTo>
                <a:lnTo>
                  <a:pt x="72" y="831"/>
                </a:lnTo>
                <a:lnTo>
                  <a:pt x="76" y="815"/>
                </a:lnTo>
                <a:lnTo>
                  <a:pt x="80" y="815"/>
                </a:lnTo>
                <a:lnTo>
                  <a:pt x="80" y="802"/>
                </a:lnTo>
                <a:lnTo>
                  <a:pt x="89" y="798"/>
                </a:lnTo>
                <a:lnTo>
                  <a:pt x="92" y="769"/>
                </a:lnTo>
                <a:lnTo>
                  <a:pt x="92" y="769"/>
                </a:lnTo>
                <a:lnTo>
                  <a:pt x="94" y="767"/>
                </a:lnTo>
                <a:lnTo>
                  <a:pt x="96" y="767"/>
                </a:lnTo>
                <a:lnTo>
                  <a:pt x="98" y="766"/>
                </a:lnTo>
                <a:lnTo>
                  <a:pt x="98" y="764"/>
                </a:lnTo>
                <a:lnTo>
                  <a:pt x="100" y="758"/>
                </a:lnTo>
                <a:lnTo>
                  <a:pt x="109" y="758"/>
                </a:lnTo>
                <a:lnTo>
                  <a:pt x="149" y="715"/>
                </a:lnTo>
                <a:lnTo>
                  <a:pt x="156" y="709"/>
                </a:lnTo>
                <a:lnTo>
                  <a:pt x="156" y="675"/>
                </a:lnTo>
                <a:lnTo>
                  <a:pt x="160" y="675"/>
                </a:lnTo>
                <a:lnTo>
                  <a:pt x="163" y="658"/>
                </a:lnTo>
                <a:lnTo>
                  <a:pt x="172" y="655"/>
                </a:lnTo>
                <a:lnTo>
                  <a:pt x="172" y="646"/>
                </a:lnTo>
                <a:lnTo>
                  <a:pt x="176" y="646"/>
                </a:lnTo>
                <a:lnTo>
                  <a:pt x="176" y="629"/>
                </a:lnTo>
                <a:lnTo>
                  <a:pt x="180" y="629"/>
                </a:lnTo>
                <a:lnTo>
                  <a:pt x="183" y="626"/>
                </a:lnTo>
                <a:lnTo>
                  <a:pt x="187" y="624"/>
                </a:lnTo>
                <a:lnTo>
                  <a:pt x="191" y="624"/>
                </a:lnTo>
                <a:lnTo>
                  <a:pt x="194" y="624"/>
                </a:lnTo>
                <a:lnTo>
                  <a:pt x="196" y="624"/>
                </a:lnTo>
                <a:lnTo>
                  <a:pt x="200" y="624"/>
                </a:lnTo>
                <a:lnTo>
                  <a:pt x="203" y="622"/>
                </a:lnTo>
                <a:lnTo>
                  <a:pt x="212" y="611"/>
                </a:lnTo>
                <a:lnTo>
                  <a:pt x="220" y="611"/>
                </a:lnTo>
                <a:lnTo>
                  <a:pt x="223" y="602"/>
                </a:lnTo>
                <a:lnTo>
                  <a:pt x="229" y="602"/>
                </a:lnTo>
                <a:lnTo>
                  <a:pt x="229" y="595"/>
                </a:lnTo>
                <a:lnTo>
                  <a:pt x="236" y="589"/>
                </a:lnTo>
                <a:lnTo>
                  <a:pt x="236" y="582"/>
                </a:lnTo>
                <a:lnTo>
                  <a:pt x="243" y="578"/>
                </a:lnTo>
                <a:lnTo>
                  <a:pt x="243" y="558"/>
                </a:lnTo>
                <a:lnTo>
                  <a:pt x="249" y="558"/>
                </a:lnTo>
                <a:lnTo>
                  <a:pt x="251" y="555"/>
                </a:lnTo>
                <a:lnTo>
                  <a:pt x="252" y="551"/>
                </a:lnTo>
                <a:lnTo>
                  <a:pt x="254" y="549"/>
                </a:lnTo>
                <a:lnTo>
                  <a:pt x="254" y="544"/>
                </a:lnTo>
                <a:lnTo>
                  <a:pt x="256" y="538"/>
                </a:lnTo>
                <a:lnTo>
                  <a:pt x="280" y="531"/>
                </a:lnTo>
                <a:lnTo>
                  <a:pt x="280" y="526"/>
                </a:lnTo>
                <a:lnTo>
                  <a:pt x="320" y="522"/>
                </a:lnTo>
                <a:lnTo>
                  <a:pt x="320" y="518"/>
                </a:lnTo>
                <a:lnTo>
                  <a:pt x="329" y="518"/>
                </a:lnTo>
                <a:lnTo>
                  <a:pt x="329" y="515"/>
                </a:lnTo>
                <a:lnTo>
                  <a:pt x="349" y="509"/>
                </a:lnTo>
                <a:lnTo>
                  <a:pt x="372" y="482"/>
                </a:lnTo>
                <a:lnTo>
                  <a:pt x="389" y="478"/>
                </a:lnTo>
                <a:lnTo>
                  <a:pt x="443" y="415"/>
                </a:lnTo>
                <a:lnTo>
                  <a:pt x="441" y="398"/>
                </a:lnTo>
                <a:lnTo>
                  <a:pt x="436" y="380"/>
                </a:lnTo>
                <a:lnTo>
                  <a:pt x="434" y="362"/>
                </a:lnTo>
                <a:lnTo>
                  <a:pt x="436" y="342"/>
                </a:lnTo>
                <a:lnTo>
                  <a:pt x="445" y="320"/>
                </a:lnTo>
                <a:lnTo>
                  <a:pt x="460" y="302"/>
                </a:lnTo>
                <a:lnTo>
                  <a:pt x="472" y="295"/>
                </a:lnTo>
                <a:lnTo>
                  <a:pt x="472" y="271"/>
                </a:lnTo>
                <a:lnTo>
                  <a:pt x="476" y="271"/>
                </a:lnTo>
                <a:lnTo>
                  <a:pt x="496" y="246"/>
                </a:lnTo>
                <a:lnTo>
                  <a:pt x="503" y="246"/>
                </a:lnTo>
                <a:lnTo>
                  <a:pt x="520" y="226"/>
                </a:lnTo>
                <a:lnTo>
                  <a:pt x="529" y="226"/>
                </a:lnTo>
                <a:lnTo>
                  <a:pt x="529" y="222"/>
                </a:lnTo>
                <a:lnTo>
                  <a:pt x="536" y="222"/>
                </a:lnTo>
                <a:lnTo>
                  <a:pt x="536" y="218"/>
                </a:lnTo>
                <a:lnTo>
                  <a:pt x="549" y="218"/>
                </a:lnTo>
                <a:lnTo>
                  <a:pt x="549" y="215"/>
                </a:lnTo>
                <a:lnTo>
                  <a:pt x="563" y="209"/>
                </a:lnTo>
                <a:lnTo>
                  <a:pt x="563" y="206"/>
                </a:lnTo>
                <a:lnTo>
                  <a:pt x="583" y="202"/>
                </a:lnTo>
                <a:lnTo>
                  <a:pt x="589" y="195"/>
                </a:lnTo>
                <a:lnTo>
                  <a:pt x="596" y="195"/>
                </a:lnTo>
                <a:lnTo>
                  <a:pt x="603" y="182"/>
                </a:lnTo>
                <a:lnTo>
                  <a:pt x="609" y="182"/>
                </a:lnTo>
                <a:lnTo>
                  <a:pt x="609" y="175"/>
                </a:lnTo>
                <a:lnTo>
                  <a:pt x="620" y="166"/>
                </a:lnTo>
                <a:lnTo>
                  <a:pt x="620" y="158"/>
                </a:lnTo>
                <a:lnTo>
                  <a:pt x="623" y="158"/>
                </a:lnTo>
                <a:lnTo>
                  <a:pt x="623" y="149"/>
                </a:lnTo>
                <a:lnTo>
                  <a:pt x="629" y="149"/>
                </a:lnTo>
                <a:lnTo>
                  <a:pt x="629" y="142"/>
                </a:lnTo>
                <a:lnTo>
                  <a:pt x="632" y="142"/>
                </a:lnTo>
                <a:lnTo>
                  <a:pt x="632" y="135"/>
                </a:lnTo>
                <a:lnTo>
                  <a:pt x="640" y="131"/>
                </a:lnTo>
                <a:lnTo>
                  <a:pt x="640" y="122"/>
                </a:lnTo>
                <a:lnTo>
                  <a:pt x="643" y="122"/>
                </a:lnTo>
                <a:lnTo>
                  <a:pt x="643" y="115"/>
                </a:lnTo>
                <a:lnTo>
                  <a:pt x="649" y="115"/>
                </a:lnTo>
                <a:lnTo>
                  <a:pt x="649" y="106"/>
                </a:lnTo>
                <a:lnTo>
                  <a:pt x="652" y="106"/>
                </a:lnTo>
                <a:lnTo>
                  <a:pt x="652" y="98"/>
                </a:lnTo>
                <a:lnTo>
                  <a:pt x="656" y="98"/>
                </a:lnTo>
                <a:lnTo>
                  <a:pt x="660" y="86"/>
                </a:lnTo>
                <a:lnTo>
                  <a:pt x="700" y="82"/>
                </a:lnTo>
                <a:lnTo>
                  <a:pt x="705" y="93"/>
                </a:lnTo>
                <a:lnTo>
                  <a:pt x="712" y="106"/>
                </a:lnTo>
                <a:lnTo>
                  <a:pt x="720" y="115"/>
                </a:lnTo>
                <a:lnTo>
                  <a:pt x="723" y="116"/>
                </a:lnTo>
                <a:lnTo>
                  <a:pt x="725" y="116"/>
                </a:lnTo>
                <a:lnTo>
                  <a:pt x="729" y="116"/>
                </a:lnTo>
                <a:lnTo>
                  <a:pt x="731" y="118"/>
                </a:lnTo>
                <a:lnTo>
                  <a:pt x="732" y="118"/>
                </a:lnTo>
                <a:lnTo>
                  <a:pt x="736" y="122"/>
                </a:lnTo>
                <a:lnTo>
                  <a:pt x="776" y="118"/>
                </a:lnTo>
                <a:lnTo>
                  <a:pt x="776" y="122"/>
                </a:lnTo>
                <a:lnTo>
                  <a:pt x="792" y="122"/>
                </a:lnTo>
                <a:lnTo>
                  <a:pt x="796" y="115"/>
                </a:lnTo>
                <a:lnTo>
                  <a:pt x="811" y="111"/>
                </a:lnTo>
                <a:lnTo>
                  <a:pt x="829" y="111"/>
                </a:lnTo>
                <a:lnTo>
                  <a:pt x="831" y="113"/>
                </a:lnTo>
                <a:lnTo>
                  <a:pt x="832" y="116"/>
                </a:lnTo>
                <a:lnTo>
                  <a:pt x="832" y="118"/>
                </a:lnTo>
                <a:lnTo>
                  <a:pt x="834" y="122"/>
                </a:lnTo>
                <a:lnTo>
                  <a:pt x="836" y="126"/>
                </a:lnTo>
                <a:lnTo>
                  <a:pt x="856" y="124"/>
                </a:lnTo>
                <a:lnTo>
                  <a:pt x="872" y="120"/>
                </a:lnTo>
                <a:lnTo>
                  <a:pt x="889" y="115"/>
                </a:lnTo>
                <a:lnTo>
                  <a:pt x="891" y="109"/>
                </a:lnTo>
                <a:lnTo>
                  <a:pt x="894" y="107"/>
                </a:lnTo>
                <a:lnTo>
                  <a:pt x="896" y="104"/>
                </a:lnTo>
                <a:lnTo>
                  <a:pt x="898" y="100"/>
                </a:lnTo>
                <a:lnTo>
                  <a:pt x="900" y="95"/>
                </a:lnTo>
                <a:lnTo>
                  <a:pt x="916" y="91"/>
                </a:lnTo>
                <a:lnTo>
                  <a:pt x="932" y="86"/>
                </a:lnTo>
                <a:lnTo>
                  <a:pt x="932" y="82"/>
                </a:lnTo>
                <a:lnTo>
                  <a:pt x="960" y="82"/>
                </a:lnTo>
                <a:lnTo>
                  <a:pt x="972" y="66"/>
                </a:lnTo>
                <a:lnTo>
                  <a:pt x="983" y="66"/>
                </a:lnTo>
                <a:lnTo>
                  <a:pt x="992" y="55"/>
                </a:lnTo>
                <a:lnTo>
                  <a:pt x="1012" y="55"/>
                </a:lnTo>
                <a:lnTo>
                  <a:pt x="1012" y="51"/>
                </a:lnTo>
                <a:lnTo>
                  <a:pt x="1023" y="51"/>
                </a:lnTo>
                <a:lnTo>
                  <a:pt x="1023" y="46"/>
                </a:lnTo>
                <a:lnTo>
                  <a:pt x="1032" y="46"/>
                </a:lnTo>
                <a:lnTo>
                  <a:pt x="1032" y="42"/>
                </a:lnTo>
                <a:lnTo>
                  <a:pt x="1096" y="42"/>
                </a:lnTo>
                <a:lnTo>
                  <a:pt x="1103" y="29"/>
                </a:lnTo>
                <a:lnTo>
                  <a:pt x="1209" y="26"/>
                </a:lnTo>
                <a:lnTo>
                  <a:pt x="1249" y="35"/>
                </a:lnTo>
                <a:lnTo>
                  <a:pt x="1249" y="29"/>
                </a:lnTo>
                <a:lnTo>
                  <a:pt x="1269" y="29"/>
                </a:lnTo>
                <a:lnTo>
                  <a:pt x="1272" y="22"/>
                </a:lnTo>
                <a:lnTo>
                  <a:pt x="1289" y="16"/>
                </a:lnTo>
                <a:lnTo>
                  <a:pt x="1312" y="15"/>
                </a:lnTo>
                <a:lnTo>
                  <a:pt x="1316" y="26"/>
                </a:lnTo>
                <a:lnTo>
                  <a:pt x="1320" y="26"/>
                </a:lnTo>
                <a:lnTo>
                  <a:pt x="1323" y="24"/>
                </a:lnTo>
                <a:lnTo>
                  <a:pt x="1325" y="24"/>
                </a:lnTo>
                <a:lnTo>
                  <a:pt x="1325" y="22"/>
                </a:lnTo>
                <a:lnTo>
                  <a:pt x="1327" y="18"/>
                </a:lnTo>
                <a:lnTo>
                  <a:pt x="1329" y="15"/>
                </a:lnTo>
                <a:lnTo>
                  <a:pt x="1356" y="15"/>
                </a:lnTo>
                <a:lnTo>
                  <a:pt x="1356" y="18"/>
                </a:lnTo>
                <a:lnTo>
                  <a:pt x="1365" y="22"/>
                </a:lnTo>
                <a:lnTo>
                  <a:pt x="1380" y="26"/>
                </a:lnTo>
                <a:lnTo>
                  <a:pt x="1394" y="27"/>
                </a:lnTo>
                <a:lnTo>
                  <a:pt x="1409" y="26"/>
                </a:lnTo>
                <a:lnTo>
                  <a:pt x="1412" y="18"/>
                </a:lnTo>
                <a:lnTo>
                  <a:pt x="1436" y="15"/>
                </a:lnTo>
                <a:lnTo>
                  <a:pt x="1436" y="9"/>
                </a:lnTo>
                <a:lnTo>
                  <a:pt x="1443" y="7"/>
                </a:lnTo>
                <a:lnTo>
                  <a:pt x="1456" y="4"/>
                </a:lnTo>
                <a:lnTo>
                  <a:pt x="1469" y="0"/>
                </a:lnTo>
                <a:close/>
              </a:path>
            </a:pathLst>
          </a:custGeom>
          <a:solidFill>
            <a:schemeClr val="accent2"/>
          </a:solidFill>
          <a:ln w="3175">
            <a:noFill/>
          </a:ln>
          <a:extLst/>
        </p:spPr>
        <p:txBody>
          <a:bodyPr vert="horz" wrap="square" lIns="91440" tIns="45720" rIns="91440" bIns="45720" numCol="1" anchor="t" anchorCtr="0" compatLnSpc="1">
            <a:prstTxWarp prst="textNoShape">
              <a:avLst/>
            </a:prstTxWarp>
          </a:bodyPr>
          <a:lstStyle/>
          <a:p>
            <a:endParaRPr lang="ko-KR" altLang="en-US"/>
          </a:p>
        </p:txBody>
      </p:sp>
    </p:spTree>
    <p:extLst>
      <p:ext uri="{BB962C8B-B14F-4D97-AF65-F5344CB8AC3E}">
        <p14:creationId xmlns:p14="http://schemas.microsoft.com/office/powerpoint/2010/main" val="2417106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259632" y="844352"/>
            <a:ext cx="6624736" cy="100811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 name="Text Placeholder 1"/>
          <p:cNvSpPr>
            <a:spLocks noGrp="1"/>
          </p:cNvSpPr>
          <p:nvPr>
            <p:ph type="body" sz="quarter" idx="10"/>
          </p:nvPr>
        </p:nvSpPr>
        <p:spPr>
          <a:xfrm>
            <a:off x="-4564" y="123516"/>
            <a:ext cx="9144000" cy="576242"/>
          </a:xfrm>
        </p:spPr>
        <p:txBody>
          <a:bodyPr>
            <a:normAutofit fontScale="92500" lnSpcReduction="10000"/>
          </a:bodyPr>
          <a:lstStyle/>
          <a:p>
            <a:r>
              <a:rPr lang="fr-FR" altLang="ko-KR" dirty="0"/>
              <a:t>Implémentation</a:t>
            </a:r>
            <a:r>
              <a:rPr lang="en-US" altLang="ko-KR" dirty="0"/>
              <a:t> </a:t>
            </a:r>
            <a:r>
              <a:rPr lang="fr-FR" altLang="ko-KR" dirty="0"/>
              <a:t>numérique</a:t>
            </a:r>
          </a:p>
        </p:txBody>
      </p:sp>
      <p:sp>
        <p:nvSpPr>
          <p:cNvPr id="19" name="Text Placeholder 1"/>
          <p:cNvSpPr>
            <a:spLocks noGrp="1"/>
          </p:cNvSpPr>
          <p:nvPr>
            <p:ph type="body" sz="quarter" idx="10"/>
          </p:nvPr>
        </p:nvSpPr>
        <p:spPr>
          <a:xfrm>
            <a:off x="30534" y="412304"/>
            <a:ext cx="9144000" cy="1800200"/>
          </a:xfrm>
        </p:spPr>
        <p:txBody>
          <a:bodyPr>
            <a:normAutofit/>
          </a:bodyPr>
          <a:lstStyle/>
          <a:p>
            <a:pPr marL="457200" indent="-457200">
              <a:buFont typeface="+mj-lt"/>
              <a:buAutoNum type="arabicPeriod"/>
            </a:pPr>
            <a:endParaRPr lang="fr-FR" altLang="ko-KR" sz="1800" b="1" i="1" dirty="0">
              <a:solidFill>
                <a:schemeClr val="tx1">
                  <a:lumMod val="75000"/>
                  <a:lumOff val="25000"/>
                </a:schemeClr>
              </a:solidFill>
            </a:endParaRPr>
          </a:p>
          <a:p>
            <a:r>
              <a:rPr lang="fr-FR" altLang="ko-KR" sz="2100" b="1" i="1" dirty="0"/>
              <a:t>Travail réalisé : un programme permettant le coloriage</a:t>
            </a:r>
          </a:p>
          <a:p>
            <a:r>
              <a:rPr lang="fr-FR" altLang="ko-KR" sz="2100" b="1" i="1" dirty="0"/>
              <a:t>des deux cartes selon les deux algorithmes proposés.</a:t>
            </a:r>
          </a:p>
          <a:p>
            <a:pPr marL="457200" indent="-457200" algn="l">
              <a:buFont typeface="+mj-lt"/>
              <a:buAutoNum type="arabicPeriod"/>
            </a:pPr>
            <a:endParaRPr lang="fr-FR" altLang="ko-KR" sz="1800" b="1" i="1" dirty="0">
              <a:solidFill>
                <a:schemeClr val="tx1">
                  <a:lumMod val="75000"/>
                  <a:lumOff val="25000"/>
                </a:schemeClr>
              </a:solidFill>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2140496"/>
            <a:ext cx="4249770" cy="23904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65712" y="2127385"/>
            <a:ext cx="4273078" cy="24036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318284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64" y="123516"/>
            <a:ext cx="9144000" cy="576242"/>
          </a:xfrm>
        </p:spPr>
        <p:txBody>
          <a:bodyPr>
            <a:normAutofit fontScale="92500" lnSpcReduction="10000"/>
          </a:bodyPr>
          <a:lstStyle/>
          <a:p>
            <a:r>
              <a:rPr lang="en-GB" altLang="ko-KR" dirty="0" err="1">
                <a:solidFill>
                  <a:schemeClr val="tx1">
                    <a:lumMod val="75000"/>
                    <a:lumOff val="25000"/>
                  </a:schemeClr>
                </a:solidFill>
              </a:rPr>
              <a:t>Modélisation</a:t>
            </a:r>
            <a:r>
              <a:rPr lang="en-GB" altLang="ko-KR" dirty="0">
                <a:solidFill>
                  <a:schemeClr val="tx1">
                    <a:lumMod val="75000"/>
                    <a:lumOff val="25000"/>
                  </a:schemeClr>
                </a:solidFill>
              </a:rPr>
              <a:t> </a:t>
            </a:r>
            <a:r>
              <a:rPr lang="en-GB" altLang="ko-KR" dirty="0" err="1">
                <a:solidFill>
                  <a:schemeClr val="tx1">
                    <a:lumMod val="75000"/>
                    <a:lumOff val="25000"/>
                  </a:schemeClr>
                </a:solidFill>
              </a:rPr>
              <a:t>numérique</a:t>
            </a:r>
            <a:endParaRPr lang="fr-FR" altLang="ko-KR" dirty="0">
              <a:solidFill>
                <a:schemeClr val="tx1">
                  <a:lumMod val="75000"/>
                  <a:lumOff val="25000"/>
                </a:schemeClr>
              </a:solidFill>
            </a:endParaRPr>
          </a:p>
        </p:txBody>
      </p:sp>
      <p:sp>
        <p:nvSpPr>
          <p:cNvPr id="49" name="Text Placeholder 1"/>
          <p:cNvSpPr>
            <a:spLocks noGrp="1"/>
          </p:cNvSpPr>
          <p:nvPr>
            <p:ph type="body" sz="quarter" idx="10"/>
          </p:nvPr>
        </p:nvSpPr>
        <p:spPr>
          <a:xfrm>
            <a:off x="107504" y="700336"/>
            <a:ext cx="9144000" cy="923738"/>
          </a:xfrm>
        </p:spPr>
        <p:txBody>
          <a:bodyPr>
            <a:normAutofit/>
          </a:bodyPr>
          <a:lstStyle/>
          <a:p>
            <a:pPr marL="342900" indent="-342900" algn="l">
              <a:buFont typeface="Arial" panose="020B0604020202020204" pitchFamily="34" charset="0"/>
              <a:buChar char="•"/>
            </a:pPr>
            <a:r>
              <a:rPr lang="en-GB" altLang="ko-KR" sz="2000" b="1" i="1" dirty="0"/>
              <a:t>La </a:t>
            </a:r>
            <a:r>
              <a:rPr lang="en-GB" altLang="ko-KR" sz="2000" b="1" i="1" dirty="0" err="1"/>
              <a:t>dualité</a:t>
            </a:r>
            <a:r>
              <a:rPr lang="en-GB" altLang="ko-KR" sz="2000" b="1" i="1" dirty="0"/>
              <a:t> carte-</a:t>
            </a:r>
            <a:r>
              <a:rPr lang="en-GB" altLang="ko-KR" sz="2000" b="1" i="1" dirty="0" err="1"/>
              <a:t>graphe</a:t>
            </a:r>
            <a:r>
              <a:rPr lang="en-GB" altLang="ko-KR" sz="2000" b="1" i="1" dirty="0"/>
              <a:t> :</a:t>
            </a:r>
            <a:endParaRPr lang="fr-FR" altLang="ko-KR" sz="1800" b="1" i="1" dirty="0">
              <a:solidFill>
                <a:schemeClr val="tx1">
                  <a:lumMod val="75000"/>
                  <a:lumOff val="25000"/>
                </a:schemeClr>
              </a:solidFill>
            </a:endParaRPr>
          </a:p>
        </p:txBody>
      </p:sp>
      <p:pic>
        <p:nvPicPr>
          <p:cNvPr id="6" name="Image 5"/>
          <p:cNvPicPr/>
          <p:nvPr/>
        </p:nvPicPr>
        <p:blipFill>
          <a:blip r:embed="rId2" cstate="print">
            <a:extLst>
              <a:ext uri="{28A0092B-C50C-407E-A947-70E740481C1C}">
                <a14:useLocalDpi xmlns:a14="http://schemas.microsoft.com/office/drawing/2010/main" val="0"/>
              </a:ext>
            </a:extLst>
          </a:blip>
          <a:stretch>
            <a:fillRect/>
          </a:stretch>
        </p:blipFill>
        <p:spPr>
          <a:xfrm>
            <a:off x="406010" y="653164"/>
            <a:ext cx="8088538" cy="4680520"/>
          </a:xfrm>
          <a:prstGeom prst="rect">
            <a:avLst/>
          </a:prstGeom>
        </p:spPr>
      </p:pic>
      <p:pic>
        <p:nvPicPr>
          <p:cNvPr id="7" name="Image 6"/>
          <p:cNvPicPr/>
          <p:nvPr/>
        </p:nvPicPr>
        <p:blipFill>
          <a:blip r:embed="rId3">
            <a:extLst>
              <a:ext uri="{28A0092B-C50C-407E-A947-70E740481C1C}">
                <a14:useLocalDpi xmlns:a14="http://schemas.microsoft.com/office/drawing/2010/main" val="0"/>
              </a:ext>
            </a:extLst>
          </a:blip>
          <a:stretch>
            <a:fillRect/>
          </a:stretch>
        </p:blipFill>
        <p:spPr>
          <a:xfrm>
            <a:off x="1043608" y="1658233"/>
            <a:ext cx="3170804" cy="2670379"/>
          </a:xfrm>
          <a:prstGeom prst="rect">
            <a:avLst/>
          </a:prstGeom>
          <a:ln>
            <a:solidFill>
              <a:schemeClr val="tx1"/>
            </a:solidFill>
          </a:ln>
        </p:spPr>
      </p:pic>
      <p:sp>
        <p:nvSpPr>
          <p:cNvPr id="8" name="Flèche droite 7"/>
          <p:cNvSpPr/>
          <p:nvPr/>
        </p:nvSpPr>
        <p:spPr>
          <a:xfrm>
            <a:off x="4572000" y="2826570"/>
            <a:ext cx="429497" cy="33370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Tree>
    <p:extLst>
      <p:ext uri="{BB962C8B-B14F-4D97-AF65-F5344CB8AC3E}">
        <p14:creationId xmlns:p14="http://schemas.microsoft.com/office/powerpoint/2010/main" val="38642357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64" y="123516"/>
            <a:ext cx="9144000" cy="576242"/>
          </a:xfrm>
        </p:spPr>
        <p:txBody>
          <a:bodyPr>
            <a:normAutofit fontScale="92500" lnSpcReduction="10000"/>
          </a:bodyPr>
          <a:lstStyle/>
          <a:p>
            <a:r>
              <a:rPr lang="en-GB" altLang="ko-KR" dirty="0" err="1">
                <a:solidFill>
                  <a:schemeClr val="tx1">
                    <a:lumMod val="75000"/>
                    <a:lumOff val="25000"/>
                  </a:schemeClr>
                </a:solidFill>
              </a:rPr>
              <a:t>Modélisation</a:t>
            </a:r>
            <a:r>
              <a:rPr lang="en-GB" altLang="ko-KR" dirty="0">
                <a:solidFill>
                  <a:schemeClr val="tx1">
                    <a:lumMod val="75000"/>
                    <a:lumOff val="25000"/>
                  </a:schemeClr>
                </a:solidFill>
              </a:rPr>
              <a:t> </a:t>
            </a:r>
            <a:r>
              <a:rPr lang="en-GB" altLang="ko-KR" dirty="0" err="1">
                <a:solidFill>
                  <a:schemeClr val="tx1">
                    <a:lumMod val="75000"/>
                    <a:lumOff val="25000"/>
                  </a:schemeClr>
                </a:solidFill>
              </a:rPr>
              <a:t>numérique</a:t>
            </a:r>
            <a:endParaRPr lang="fr-FR" altLang="ko-KR" dirty="0">
              <a:solidFill>
                <a:schemeClr val="tx1">
                  <a:lumMod val="75000"/>
                  <a:lumOff val="25000"/>
                </a:schemeClr>
              </a:solidFill>
            </a:endParaRPr>
          </a:p>
        </p:txBody>
      </p:sp>
      <p:sp>
        <p:nvSpPr>
          <p:cNvPr id="49" name="Text Placeholder 1"/>
          <p:cNvSpPr>
            <a:spLocks noGrp="1"/>
          </p:cNvSpPr>
          <p:nvPr>
            <p:ph type="body" sz="quarter" idx="10"/>
          </p:nvPr>
        </p:nvSpPr>
        <p:spPr>
          <a:xfrm>
            <a:off x="107504" y="700336"/>
            <a:ext cx="9144000" cy="923738"/>
          </a:xfrm>
        </p:spPr>
        <p:txBody>
          <a:bodyPr>
            <a:normAutofit/>
          </a:bodyPr>
          <a:lstStyle/>
          <a:p>
            <a:pPr marL="342900" indent="-342900" algn="l">
              <a:buFont typeface="Arial" panose="020B0604020202020204" pitchFamily="34" charset="0"/>
              <a:buChar char="•"/>
            </a:pPr>
            <a:r>
              <a:rPr lang="en-GB" altLang="ko-KR" sz="2000" b="1" i="1" dirty="0"/>
              <a:t>La </a:t>
            </a:r>
            <a:r>
              <a:rPr lang="en-GB" altLang="ko-KR" sz="2000" b="1" i="1" dirty="0" err="1"/>
              <a:t>dualité</a:t>
            </a:r>
            <a:r>
              <a:rPr lang="en-GB" altLang="ko-KR" sz="2000" b="1" i="1" dirty="0"/>
              <a:t> carte-</a:t>
            </a:r>
            <a:r>
              <a:rPr lang="en-GB" altLang="ko-KR" sz="2000" b="1" i="1" dirty="0" err="1"/>
              <a:t>graphe</a:t>
            </a:r>
            <a:r>
              <a:rPr lang="en-GB" altLang="ko-KR" sz="2000" b="1" i="1" dirty="0"/>
              <a:t> :</a:t>
            </a:r>
            <a:endParaRPr lang="fr-FR" altLang="ko-KR" sz="1800" b="1" i="1" dirty="0">
              <a:solidFill>
                <a:schemeClr val="tx1">
                  <a:lumMod val="75000"/>
                  <a:lumOff val="25000"/>
                </a:schemeClr>
              </a:solidFill>
            </a:endParaRPr>
          </a:p>
        </p:txBody>
      </p:sp>
      <p:pic>
        <p:nvPicPr>
          <p:cNvPr id="9" name="Image 8"/>
          <p:cNvPicPr/>
          <p:nvPr/>
        </p:nvPicPr>
        <p:blipFill>
          <a:blip r:embed="rId2" cstate="print">
            <a:extLst>
              <a:ext uri="{28A0092B-C50C-407E-A947-70E740481C1C}">
                <a14:useLocalDpi xmlns:a14="http://schemas.microsoft.com/office/drawing/2010/main" val="0"/>
              </a:ext>
            </a:extLst>
          </a:blip>
          <a:stretch>
            <a:fillRect/>
          </a:stretch>
        </p:blipFill>
        <p:spPr>
          <a:xfrm>
            <a:off x="-456741" y="458388"/>
            <a:ext cx="9024814" cy="4948808"/>
          </a:xfrm>
          <a:prstGeom prst="rect">
            <a:avLst/>
          </a:prstGeom>
        </p:spPr>
      </p:pic>
      <p:pic>
        <p:nvPicPr>
          <p:cNvPr id="10" name="Image 9"/>
          <p:cNvPicPr/>
          <p:nvPr/>
        </p:nvPicPr>
        <p:blipFill>
          <a:blip r:embed="rId3">
            <a:extLst>
              <a:ext uri="{28A0092B-C50C-407E-A947-70E740481C1C}">
                <a14:useLocalDpi xmlns:a14="http://schemas.microsoft.com/office/drawing/2010/main" val="0"/>
              </a:ext>
            </a:extLst>
          </a:blip>
          <a:stretch>
            <a:fillRect/>
          </a:stretch>
        </p:blipFill>
        <p:spPr>
          <a:xfrm>
            <a:off x="1115616" y="1750105"/>
            <a:ext cx="2940050" cy="2433320"/>
          </a:xfrm>
          <a:prstGeom prst="rect">
            <a:avLst/>
          </a:prstGeom>
          <a:ln>
            <a:solidFill>
              <a:schemeClr val="tx1"/>
            </a:solidFill>
          </a:ln>
        </p:spPr>
      </p:pic>
      <p:sp>
        <p:nvSpPr>
          <p:cNvPr id="11" name="Flèche droite 10"/>
          <p:cNvSpPr/>
          <p:nvPr/>
        </p:nvSpPr>
        <p:spPr>
          <a:xfrm>
            <a:off x="4326176" y="2785155"/>
            <a:ext cx="386715" cy="29527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Tree>
    <p:extLst>
      <p:ext uri="{BB962C8B-B14F-4D97-AF65-F5344CB8AC3E}">
        <p14:creationId xmlns:p14="http://schemas.microsoft.com/office/powerpoint/2010/main" val="1378672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83" y="124272"/>
            <a:ext cx="9144000" cy="576242"/>
          </a:xfrm>
        </p:spPr>
        <p:txBody>
          <a:bodyPr>
            <a:normAutofit fontScale="92500" lnSpcReduction="10000"/>
          </a:bodyPr>
          <a:lstStyle/>
          <a:p>
            <a:r>
              <a:rPr lang="en-GB" altLang="ko-KR" dirty="0" err="1">
                <a:solidFill>
                  <a:schemeClr val="tx1">
                    <a:lumMod val="75000"/>
                    <a:lumOff val="25000"/>
                  </a:schemeClr>
                </a:solidFill>
              </a:rPr>
              <a:t>Modélisation</a:t>
            </a:r>
            <a:r>
              <a:rPr lang="en-GB" altLang="ko-KR" dirty="0">
                <a:solidFill>
                  <a:schemeClr val="tx1">
                    <a:lumMod val="75000"/>
                    <a:lumOff val="25000"/>
                  </a:schemeClr>
                </a:solidFill>
              </a:rPr>
              <a:t> </a:t>
            </a:r>
            <a:r>
              <a:rPr lang="en-GB" altLang="ko-KR" dirty="0" err="1">
                <a:solidFill>
                  <a:schemeClr val="tx1">
                    <a:lumMod val="75000"/>
                    <a:lumOff val="25000"/>
                  </a:schemeClr>
                </a:solidFill>
              </a:rPr>
              <a:t>numérique</a:t>
            </a:r>
            <a:endParaRPr lang="fr-FR" altLang="ko-KR" dirty="0">
              <a:solidFill>
                <a:schemeClr val="tx1">
                  <a:lumMod val="75000"/>
                  <a:lumOff val="25000"/>
                </a:schemeClr>
              </a:solidFill>
            </a:endParaRPr>
          </a:p>
        </p:txBody>
      </p:sp>
      <p:sp>
        <p:nvSpPr>
          <p:cNvPr id="49" name="Text Placeholder 1"/>
          <p:cNvSpPr>
            <a:spLocks noGrp="1"/>
          </p:cNvSpPr>
          <p:nvPr>
            <p:ph type="body" sz="quarter" idx="10"/>
          </p:nvPr>
        </p:nvSpPr>
        <p:spPr>
          <a:xfrm>
            <a:off x="107504" y="484312"/>
            <a:ext cx="9144000" cy="3960440"/>
          </a:xfrm>
        </p:spPr>
        <p:txBody>
          <a:bodyPr>
            <a:normAutofit/>
          </a:bodyPr>
          <a:lstStyle/>
          <a:p>
            <a:pPr marL="342900" indent="-342900" algn="l">
              <a:buFont typeface="Arial" panose="020B0604020202020204" pitchFamily="34" charset="0"/>
              <a:buChar char="•"/>
            </a:pPr>
            <a:r>
              <a:rPr lang="fr-FR" altLang="ko-KR" sz="2000" b="1" i="1" dirty="0"/>
              <a:t>Représentation des graphes en mémoire :</a:t>
            </a:r>
          </a:p>
          <a:p>
            <a:pPr marL="457200" indent="-457200" algn="l">
              <a:buFont typeface="+mj-lt"/>
              <a:buAutoNum type="arabicPeriod"/>
            </a:pPr>
            <a:r>
              <a:rPr lang="fr-FR" sz="2000" u="sng" dirty="0"/>
              <a:t>Matrice d’adjacence :</a:t>
            </a:r>
          </a:p>
          <a:p>
            <a:pPr algn="l"/>
            <a:r>
              <a:rPr lang="fr-FR" sz="2000" dirty="0"/>
              <a:t>	</a:t>
            </a:r>
            <a:r>
              <a:rPr lang="fr-FR" sz="1800" dirty="0"/>
              <a:t>   G[i][j] = 1 si les </a:t>
            </a:r>
            <a:r>
              <a:rPr lang="fr-FR" sz="1800" dirty="0" err="1"/>
              <a:t>noeuds</a:t>
            </a:r>
            <a:r>
              <a:rPr lang="fr-FR" sz="1800" dirty="0"/>
              <a:t> </a:t>
            </a:r>
            <a:r>
              <a:rPr lang="fr-FR" sz="1800" i="1" dirty="0"/>
              <a:t>i</a:t>
            </a:r>
            <a:r>
              <a:rPr lang="fr-FR" sz="1800" dirty="0"/>
              <a:t> et </a:t>
            </a:r>
            <a:r>
              <a:rPr lang="fr-FR" sz="1800" i="1" dirty="0"/>
              <a:t>j</a:t>
            </a:r>
            <a:r>
              <a:rPr lang="fr-FR" sz="1800" dirty="0"/>
              <a:t> sont connectés et 0 si non.</a:t>
            </a:r>
            <a:endParaRPr lang="en-GB" altLang="ko-KR" sz="1800" i="1" dirty="0"/>
          </a:p>
          <a:p>
            <a:pPr marL="457200" indent="-457200" algn="l">
              <a:buAutoNum type="arabicPeriod" startAt="2"/>
            </a:pPr>
            <a:r>
              <a:rPr lang="en-GB" altLang="ko-KR" sz="2000" i="1" u="sng" dirty="0" err="1"/>
              <a:t>Liste</a:t>
            </a:r>
            <a:r>
              <a:rPr lang="en-GB" altLang="ko-KR" sz="2000" i="1" u="sng" dirty="0"/>
              <a:t> </a:t>
            </a:r>
            <a:r>
              <a:rPr lang="en-GB" altLang="ko-KR" sz="2000" i="1" u="sng" dirty="0" err="1"/>
              <a:t>d’adjacence</a:t>
            </a:r>
            <a:r>
              <a:rPr lang="en-GB" altLang="ko-KR" sz="2000" i="1" u="sng" dirty="0"/>
              <a:t> : </a:t>
            </a:r>
          </a:p>
          <a:p>
            <a:pPr lvl="2" indent="0">
              <a:buNone/>
            </a:pPr>
            <a:r>
              <a:rPr lang="fr-FR" altLang="ko-KR" sz="1800" i="1" dirty="0">
                <a:solidFill>
                  <a:schemeClr val="tx1">
                    <a:lumMod val="75000"/>
                    <a:lumOff val="25000"/>
                  </a:schemeClr>
                </a:solidFill>
              </a:rPr>
              <a:t>Cette représentation consiste en un tableau G de N (avec N le nombre de </a:t>
            </a:r>
          </a:p>
          <a:p>
            <a:pPr lvl="2" indent="0">
              <a:buNone/>
            </a:pPr>
            <a:r>
              <a:rPr lang="fr-FR" altLang="ko-KR" sz="1800" i="1" dirty="0">
                <a:solidFill>
                  <a:schemeClr val="tx1">
                    <a:lumMod val="75000"/>
                    <a:lumOff val="25000"/>
                  </a:schemeClr>
                </a:solidFill>
              </a:rPr>
              <a:t>nœuds du graphe) listes chaînées. Pour chaque nœud i du graphe, on aura</a:t>
            </a:r>
          </a:p>
          <a:p>
            <a:pPr lvl="2" indent="0">
              <a:buNone/>
            </a:pPr>
            <a:r>
              <a:rPr lang="fr-FR" altLang="ko-KR" sz="1800" i="1" dirty="0">
                <a:solidFill>
                  <a:schemeClr val="tx1">
                    <a:lumMod val="75000"/>
                    <a:lumOff val="25000"/>
                  </a:schemeClr>
                </a:solidFill>
              </a:rPr>
              <a:t> sa liste d’adjacence G[i] qui sera composée des nœuds adjacents à i</a:t>
            </a:r>
            <a:endParaRPr lang="en-GB" altLang="ko-KR" sz="1800" i="1" dirty="0">
              <a:solidFill>
                <a:schemeClr val="tx1">
                  <a:lumMod val="75000"/>
                  <a:lumOff val="25000"/>
                </a:schemeClr>
              </a:solidFill>
            </a:endParaRPr>
          </a:p>
          <a:p>
            <a:pPr algn="l"/>
            <a:endParaRPr lang="fr-FR" altLang="ko-KR" sz="1800" b="1" i="1" dirty="0">
              <a:solidFill>
                <a:schemeClr val="tx1">
                  <a:lumMod val="75000"/>
                  <a:lumOff val="25000"/>
                </a:schemeClr>
              </a:solidFill>
            </a:endParaRPr>
          </a:p>
        </p:txBody>
      </p:sp>
      <p:pic>
        <p:nvPicPr>
          <p:cNvPr id="3074" name="Picture 2" descr="C:\Users\Issam\Desktop\graph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3724672"/>
            <a:ext cx="2016224" cy="1332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986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7544" y="1348408"/>
            <a:ext cx="8280920" cy="21602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a:p>
        </p:txBody>
      </p:sp>
      <p:sp>
        <p:nvSpPr>
          <p:cNvPr id="2" name="Text Placeholder 1"/>
          <p:cNvSpPr>
            <a:spLocks noGrp="1"/>
          </p:cNvSpPr>
          <p:nvPr>
            <p:ph type="body" sz="quarter" idx="10"/>
          </p:nvPr>
        </p:nvSpPr>
        <p:spPr>
          <a:xfrm>
            <a:off x="-4564" y="123516"/>
            <a:ext cx="9144000" cy="576242"/>
          </a:xfrm>
        </p:spPr>
        <p:txBody>
          <a:bodyPr>
            <a:normAutofit fontScale="92500" lnSpcReduction="10000"/>
          </a:bodyPr>
          <a:lstStyle/>
          <a:p>
            <a:r>
              <a:rPr lang="en-GB" altLang="ko-KR" dirty="0" err="1">
                <a:solidFill>
                  <a:schemeClr val="tx1">
                    <a:lumMod val="75000"/>
                    <a:lumOff val="25000"/>
                  </a:schemeClr>
                </a:solidFill>
              </a:rPr>
              <a:t>Algorithmes</a:t>
            </a:r>
            <a:r>
              <a:rPr lang="en-GB" altLang="ko-KR" dirty="0">
                <a:solidFill>
                  <a:schemeClr val="tx1">
                    <a:lumMod val="75000"/>
                    <a:lumOff val="25000"/>
                  </a:schemeClr>
                </a:solidFill>
              </a:rPr>
              <a:t> de </a:t>
            </a:r>
            <a:r>
              <a:rPr lang="en-GB" altLang="ko-KR" dirty="0" err="1">
                <a:solidFill>
                  <a:schemeClr val="tx1">
                    <a:lumMod val="75000"/>
                    <a:lumOff val="25000"/>
                  </a:schemeClr>
                </a:solidFill>
              </a:rPr>
              <a:t>coloriage</a:t>
            </a:r>
            <a:endParaRPr lang="fr-FR" altLang="ko-KR" dirty="0">
              <a:solidFill>
                <a:schemeClr val="tx1">
                  <a:lumMod val="75000"/>
                  <a:lumOff val="25000"/>
                </a:schemeClr>
              </a:solidFill>
            </a:endParaRPr>
          </a:p>
        </p:txBody>
      </p:sp>
      <p:sp>
        <p:nvSpPr>
          <p:cNvPr id="49" name="Text Placeholder 1"/>
          <p:cNvSpPr>
            <a:spLocks noGrp="1"/>
          </p:cNvSpPr>
          <p:nvPr>
            <p:ph type="body" sz="quarter" idx="10"/>
          </p:nvPr>
        </p:nvSpPr>
        <p:spPr>
          <a:xfrm>
            <a:off x="539552" y="916360"/>
            <a:ext cx="7992888" cy="2664296"/>
          </a:xfrm>
        </p:spPr>
        <p:txBody>
          <a:bodyPr>
            <a:normAutofit fontScale="92500" lnSpcReduction="20000"/>
          </a:bodyPr>
          <a:lstStyle/>
          <a:p>
            <a:pPr marL="342900" indent="-342900" algn="l">
              <a:buFont typeface="Arial" panose="020B0604020202020204" pitchFamily="34" charset="0"/>
              <a:buChar char="•"/>
            </a:pPr>
            <a:r>
              <a:rPr lang="fr-FR" altLang="ko-KR" sz="2000" b="1" i="1" dirty="0">
                <a:solidFill>
                  <a:schemeClr val="tx1">
                    <a:lumMod val="75000"/>
                    <a:lumOff val="25000"/>
                  </a:schemeClr>
                </a:solidFill>
              </a:rPr>
              <a:t>Algorithme Glouton (</a:t>
            </a:r>
            <a:r>
              <a:rPr lang="fr-FR" altLang="ko-KR" sz="2000" b="1" i="1" dirty="0" err="1">
                <a:solidFill>
                  <a:schemeClr val="tx1">
                    <a:lumMod val="75000"/>
                    <a:lumOff val="25000"/>
                  </a:schemeClr>
                </a:solidFill>
              </a:rPr>
              <a:t>Greedy</a:t>
            </a:r>
            <a:r>
              <a:rPr lang="fr-FR" altLang="ko-KR" sz="2000" b="1" i="1" dirty="0">
                <a:solidFill>
                  <a:schemeClr val="tx1">
                    <a:lumMod val="75000"/>
                    <a:lumOff val="25000"/>
                  </a:schemeClr>
                </a:solidFill>
              </a:rPr>
              <a:t> </a:t>
            </a:r>
            <a:r>
              <a:rPr lang="fr-FR" altLang="ko-KR" sz="2000" b="1" i="1" dirty="0" err="1">
                <a:solidFill>
                  <a:schemeClr val="tx1">
                    <a:lumMod val="75000"/>
                    <a:lumOff val="25000"/>
                  </a:schemeClr>
                </a:solidFill>
              </a:rPr>
              <a:t>Algorithm</a:t>
            </a:r>
            <a:r>
              <a:rPr lang="fr-FR" altLang="ko-KR" sz="2000" b="1" i="1" dirty="0">
                <a:solidFill>
                  <a:schemeClr val="tx1">
                    <a:lumMod val="75000"/>
                    <a:lumOff val="25000"/>
                  </a:schemeClr>
                </a:solidFill>
              </a:rPr>
              <a:t>)</a:t>
            </a:r>
          </a:p>
          <a:p>
            <a:pPr algn="l"/>
            <a:endParaRPr lang="fr-FR" altLang="ko-KR" sz="2000" b="1" i="1" dirty="0">
              <a:solidFill>
                <a:schemeClr val="tx1">
                  <a:lumMod val="75000"/>
                  <a:lumOff val="25000"/>
                </a:schemeClr>
              </a:solidFill>
            </a:endParaRPr>
          </a:p>
          <a:p>
            <a:pPr algn="l"/>
            <a:r>
              <a:rPr lang="fr-FR" sz="2000" dirty="0"/>
              <a:t>en considérant pour l’entrée </a:t>
            </a:r>
            <a:r>
              <a:rPr lang="fr-FR" sz="2000" b="1" i="1" u="sng" dirty="0"/>
              <a:t>un graphe de V sommets</a:t>
            </a:r>
            <a:r>
              <a:rPr lang="fr-FR" sz="2000" dirty="0"/>
              <a:t> :</a:t>
            </a:r>
          </a:p>
          <a:p>
            <a:pPr algn="l"/>
            <a:r>
              <a:rPr lang="fr-FR" sz="2000" dirty="0"/>
              <a:t>1. Colorier le premier sommet avec la première couleur.</a:t>
            </a:r>
          </a:p>
          <a:p>
            <a:pPr algn="l"/>
            <a:r>
              <a:rPr lang="fr-FR" sz="2000" dirty="0"/>
              <a:t>2. Faire ce qui suit pour les V-1 sommets restants :</a:t>
            </a:r>
          </a:p>
          <a:p>
            <a:pPr algn="l"/>
            <a:r>
              <a:rPr lang="fr-FR" sz="2000" dirty="0"/>
              <a:t>Considère le sommet actuellement sélectionné et le colorier avec la couleur la plus basse numérotée qui n'a pas été utilisée auparavant pour sommets colorés adjacents. Si toutes les couleurs utilisées précédemment apparaissent  sur les sommets adjacents à v, on lui affecter une nouvelle couleur.</a:t>
            </a:r>
          </a:p>
          <a:p>
            <a:pPr algn="l"/>
            <a:endParaRPr lang="fr-FR" altLang="ko-KR" sz="2000" b="1" i="1" dirty="0">
              <a:solidFill>
                <a:schemeClr val="tx1">
                  <a:lumMod val="75000"/>
                  <a:lumOff val="25000"/>
                </a:schemeClr>
              </a:solidFill>
            </a:endParaRPr>
          </a:p>
        </p:txBody>
      </p:sp>
      <p:sp>
        <p:nvSpPr>
          <p:cNvPr id="5" name="Rectangle 4"/>
          <p:cNvSpPr/>
          <p:nvPr/>
        </p:nvSpPr>
        <p:spPr>
          <a:xfrm>
            <a:off x="539552" y="3832012"/>
            <a:ext cx="2747547" cy="369332"/>
          </a:xfrm>
          <a:prstGeom prst="rect">
            <a:avLst/>
          </a:prstGeom>
        </p:spPr>
        <p:txBody>
          <a:bodyPr wrap="none">
            <a:spAutoFit/>
          </a:bodyPr>
          <a:lstStyle/>
          <a:p>
            <a:pPr marL="342900" indent="-342900">
              <a:buFont typeface="Arial" panose="020B0604020202020204" pitchFamily="34" charset="0"/>
              <a:buChar char="•"/>
            </a:pPr>
            <a:r>
              <a:rPr lang="fr-FR" altLang="ko-KR" b="1" i="1" dirty="0">
                <a:solidFill>
                  <a:schemeClr val="tx1">
                    <a:lumMod val="75000"/>
                    <a:lumOff val="25000"/>
                  </a:schemeClr>
                </a:solidFill>
              </a:rPr>
              <a:t>Exemples de coloriages</a:t>
            </a:r>
          </a:p>
        </p:txBody>
      </p:sp>
    </p:spTree>
    <p:extLst>
      <p:ext uri="{BB962C8B-B14F-4D97-AF65-F5344CB8AC3E}">
        <p14:creationId xmlns:p14="http://schemas.microsoft.com/office/powerpoint/2010/main" val="38199319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64" y="123516"/>
            <a:ext cx="9144000" cy="576242"/>
          </a:xfrm>
        </p:spPr>
        <p:txBody>
          <a:bodyPr>
            <a:normAutofit fontScale="92500" lnSpcReduction="10000"/>
          </a:bodyPr>
          <a:lstStyle/>
          <a:p>
            <a:r>
              <a:rPr lang="en-GB" altLang="ko-KR" dirty="0" err="1">
                <a:solidFill>
                  <a:schemeClr val="tx1">
                    <a:lumMod val="75000"/>
                    <a:lumOff val="25000"/>
                  </a:schemeClr>
                </a:solidFill>
              </a:rPr>
              <a:t>Algorithmes</a:t>
            </a:r>
            <a:r>
              <a:rPr lang="en-GB" altLang="ko-KR" dirty="0">
                <a:solidFill>
                  <a:schemeClr val="tx1">
                    <a:lumMod val="75000"/>
                    <a:lumOff val="25000"/>
                  </a:schemeClr>
                </a:solidFill>
              </a:rPr>
              <a:t> de </a:t>
            </a:r>
            <a:r>
              <a:rPr lang="en-GB" altLang="ko-KR" dirty="0" err="1">
                <a:solidFill>
                  <a:schemeClr val="tx1">
                    <a:lumMod val="75000"/>
                    <a:lumOff val="25000"/>
                  </a:schemeClr>
                </a:solidFill>
              </a:rPr>
              <a:t>coloriage</a:t>
            </a:r>
            <a:endParaRPr lang="fr-FR" altLang="ko-KR" dirty="0">
              <a:solidFill>
                <a:schemeClr val="tx1">
                  <a:lumMod val="75000"/>
                  <a:lumOff val="25000"/>
                </a:schemeClr>
              </a:solidFill>
            </a:endParaRPr>
          </a:p>
        </p:txBody>
      </p:sp>
      <p:sp>
        <p:nvSpPr>
          <p:cNvPr id="49" name="Text Placeholder 1"/>
          <p:cNvSpPr>
            <a:spLocks noGrp="1"/>
          </p:cNvSpPr>
          <p:nvPr>
            <p:ph type="body" sz="quarter" idx="10"/>
          </p:nvPr>
        </p:nvSpPr>
        <p:spPr>
          <a:xfrm>
            <a:off x="395536" y="844352"/>
            <a:ext cx="7992888" cy="576064"/>
          </a:xfrm>
        </p:spPr>
        <p:txBody>
          <a:bodyPr>
            <a:normAutofit/>
          </a:bodyPr>
          <a:lstStyle/>
          <a:p>
            <a:pPr marL="342900" indent="-342900" algn="l">
              <a:buFont typeface="Arial" panose="020B0604020202020204" pitchFamily="34" charset="0"/>
              <a:buChar char="•"/>
            </a:pPr>
            <a:r>
              <a:rPr lang="fr-FR" altLang="ko-KR" sz="2000" b="1" i="1" dirty="0"/>
              <a:t>Propriétés d’algorithme Glouton</a:t>
            </a:r>
            <a:endParaRPr lang="fr-FR" altLang="ko-KR" sz="2000" b="1" i="1" dirty="0">
              <a:solidFill>
                <a:schemeClr val="tx1">
                  <a:lumMod val="75000"/>
                  <a:lumOff val="25000"/>
                </a:schemeClr>
              </a:solidFill>
            </a:endParaRPr>
          </a:p>
        </p:txBody>
      </p:sp>
      <p:grpSp>
        <p:nvGrpSpPr>
          <p:cNvPr id="8" name="Group 5"/>
          <p:cNvGrpSpPr/>
          <p:nvPr/>
        </p:nvGrpSpPr>
        <p:grpSpPr>
          <a:xfrm>
            <a:off x="899592" y="1521505"/>
            <a:ext cx="864096" cy="1188088"/>
            <a:chOff x="2391994" y="1635646"/>
            <a:chExt cx="805454" cy="1584088"/>
          </a:xfrm>
        </p:grpSpPr>
        <p:sp>
          <p:nvSpPr>
            <p:cNvPr id="9" name="Rectangle 8"/>
            <p:cNvSpPr/>
            <p:nvPr/>
          </p:nvSpPr>
          <p:spPr>
            <a:xfrm>
              <a:off x="2391994" y="1635646"/>
              <a:ext cx="805454" cy="79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Isosceles Triangle 4"/>
            <p:cNvSpPr/>
            <p:nvPr/>
          </p:nvSpPr>
          <p:spPr>
            <a:xfrm rot="10800000">
              <a:off x="2391994" y="2427734"/>
              <a:ext cx="805454" cy="79200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13" name="TextBox 9"/>
          <p:cNvSpPr txBox="1"/>
          <p:nvPr/>
        </p:nvSpPr>
        <p:spPr>
          <a:xfrm>
            <a:off x="1835696" y="1602251"/>
            <a:ext cx="6480720" cy="646331"/>
          </a:xfrm>
          <a:prstGeom prst="rect">
            <a:avLst/>
          </a:prstGeom>
          <a:noFill/>
        </p:spPr>
        <p:txBody>
          <a:bodyPr wrap="square" rtlCol="0">
            <a:spAutoFit/>
          </a:bodyPr>
          <a:lstStyle/>
          <a:p>
            <a:r>
              <a:rPr lang="en-US" altLang="ko-KR" b="1" dirty="0" err="1">
                <a:solidFill>
                  <a:schemeClr val="accent2"/>
                </a:solidFill>
                <a:cs typeface="Arial" pitchFamily="34" charset="0"/>
              </a:rPr>
              <a:t>Nombre</a:t>
            </a:r>
            <a:r>
              <a:rPr lang="en-US" altLang="ko-KR" b="1" dirty="0">
                <a:solidFill>
                  <a:schemeClr val="accent2"/>
                </a:solidFill>
                <a:cs typeface="Arial" pitchFamily="34" charset="0"/>
              </a:rPr>
              <a:t> maximal de </a:t>
            </a:r>
            <a:r>
              <a:rPr lang="en-US" altLang="ko-KR" b="1" dirty="0" err="1">
                <a:solidFill>
                  <a:schemeClr val="accent2"/>
                </a:solidFill>
                <a:cs typeface="Arial" pitchFamily="34" charset="0"/>
              </a:rPr>
              <a:t>couleurs</a:t>
            </a:r>
            <a:endParaRPr lang="ko-KR" altLang="en-US" b="1" dirty="0">
              <a:solidFill>
                <a:schemeClr val="accent2"/>
              </a:solidFill>
              <a:cs typeface="Arial" pitchFamily="34" charset="0"/>
            </a:endParaRPr>
          </a:p>
        </p:txBody>
      </p:sp>
      <p:sp>
        <p:nvSpPr>
          <p:cNvPr id="14" name="TextBox 10"/>
          <p:cNvSpPr txBox="1"/>
          <p:nvPr/>
        </p:nvSpPr>
        <p:spPr>
          <a:xfrm>
            <a:off x="977080" y="1564253"/>
            <a:ext cx="709121" cy="646331"/>
          </a:xfrm>
          <a:prstGeom prst="rect">
            <a:avLst/>
          </a:prstGeom>
          <a:noFill/>
        </p:spPr>
        <p:txBody>
          <a:bodyPr wrap="square" rtlCol="0">
            <a:spAutoFit/>
          </a:bodyPr>
          <a:lstStyle/>
          <a:p>
            <a:pPr algn="ctr"/>
            <a:r>
              <a:rPr lang="en-US" altLang="ko-KR" sz="3600" b="1" dirty="0">
                <a:solidFill>
                  <a:schemeClr val="bg1"/>
                </a:solidFill>
                <a:cs typeface="Arial" pitchFamily="34" charset="0"/>
              </a:rPr>
              <a:t>01</a:t>
            </a:r>
            <a:endParaRPr lang="ko-KR" altLang="en-US" sz="3600" b="1" dirty="0">
              <a:solidFill>
                <a:schemeClr val="bg1"/>
              </a:solidFill>
              <a:cs typeface="Arial" pitchFamily="34" charset="0"/>
            </a:endParaRPr>
          </a:p>
        </p:txBody>
      </p:sp>
      <p:sp>
        <p:nvSpPr>
          <p:cNvPr id="7" name="Rectangle 6"/>
          <p:cNvSpPr/>
          <p:nvPr/>
        </p:nvSpPr>
        <p:spPr>
          <a:xfrm>
            <a:off x="1835696" y="1925418"/>
            <a:ext cx="5328592" cy="646331"/>
          </a:xfrm>
          <a:prstGeom prst="rect">
            <a:avLst/>
          </a:prstGeom>
        </p:spPr>
        <p:txBody>
          <a:bodyPr wrap="square">
            <a:spAutoFit/>
          </a:bodyPr>
          <a:lstStyle/>
          <a:p>
            <a:r>
              <a:rPr lang="fr-FR" dirty="0"/>
              <a:t>Utilisation de N+1 couleurs maximum si le degré maximal des sommets dans le graphe est N.</a:t>
            </a:r>
          </a:p>
        </p:txBody>
      </p:sp>
      <p:grpSp>
        <p:nvGrpSpPr>
          <p:cNvPr id="16" name="Group 5"/>
          <p:cNvGrpSpPr/>
          <p:nvPr/>
        </p:nvGrpSpPr>
        <p:grpSpPr>
          <a:xfrm>
            <a:off x="899592" y="3004625"/>
            <a:ext cx="864096" cy="1188088"/>
            <a:chOff x="2391994" y="1635646"/>
            <a:chExt cx="805454" cy="1584088"/>
          </a:xfrm>
        </p:grpSpPr>
        <p:sp>
          <p:nvSpPr>
            <p:cNvPr id="17" name="Rectangle 16"/>
            <p:cNvSpPr/>
            <p:nvPr/>
          </p:nvSpPr>
          <p:spPr>
            <a:xfrm>
              <a:off x="2391994" y="1635646"/>
              <a:ext cx="805454" cy="79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Isosceles Triangle 4"/>
            <p:cNvSpPr/>
            <p:nvPr/>
          </p:nvSpPr>
          <p:spPr>
            <a:xfrm rot="10800000">
              <a:off x="2391994" y="2427734"/>
              <a:ext cx="805454" cy="79200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19" name="TextBox 10"/>
          <p:cNvSpPr txBox="1"/>
          <p:nvPr/>
        </p:nvSpPr>
        <p:spPr>
          <a:xfrm>
            <a:off x="977080" y="3047373"/>
            <a:ext cx="709121" cy="646331"/>
          </a:xfrm>
          <a:prstGeom prst="rect">
            <a:avLst/>
          </a:prstGeom>
          <a:noFill/>
        </p:spPr>
        <p:txBody>
          <a:bodyPr wrap="square" rtlCol="0">
            <a:spAutoFit/>
          </a:bodyPr>
          <a:lstStyle/>
          <a:p>
            <a:pPr algn="ctr"/>
            <a:r>
              <a:rPr lang="en-US" altLang="ko-KR" sz="3600" b="1" dirty="0">
                <a:solidFill>
                  <a:schemeClr val="bg1"/>
                </a:solidFill>
                <a:cs typeface="Arial" pitchFamily="34" charset="0"/>
              </a:rPr>
              <a:t>02</a:t>
            </a:r>
            <a:endParaRPr lang="ko-KR" altLang="en-US" sz="3600" b="1" dirty="0">
              <a:solidFill>
                <a:schemeClr val="bg1"/>
              </a:solidFill>
              <a:cs typeface="Arial" pitchFamily="34" charset="0"/>
            </a:endParaRPr>
          </a:p>
        </p:txBody>
      </p:sp>
      <p:sp>
        <p:nvSpPr>
          <p:cNvPr id="20" name="Rectangle 19"/>
          <p:cNvSpPr/>
          <p:nvPr/>
        </p:nvSpPr>
        <p:spPr>
          <a:xfrm>
            <a:off x="1835696" y="3408538"/>
            <a:ext cx="6192688" cy="923330"/>
          </a:xfrm>
          <a:prstGeom prst="rect">
            <a:avLst/>
          </a:prstGeom>
        </p:spPr>
        <p:txBody>
          <a:bodyPr wrap="square">
            <a:spAutoFit/>
          </a:bodyPr>
          <a:lstStyle/>
          <a:p>
            <a:r>
              <a:rPr lang="fr-FR" dirty="0"/>
              <a:t>L’ordre dans lequel les sommets ont été représentés joue un rôle important dans la détermination de nombre de couleurs à utiliser. </a:t>
            </a:r>
          </a:p>
        </p:txBody>
      </p:sp>
      <p:sp>
        <p:nvSpPr>
          <p:cNvPr id="21" name="TextBox 9"/>
          <p:cNvSpPr txBox="1"/>
          <p:nvPr/>
        </p:nvSpPr>
        <p:spPr>
          <a:xfrm>
            <a:off x="1846894" y="3049700"/>
            <a:ext cx="6480720" cy="369332"/>
          </a:xfrm>
          <a:prstGeom prst="rect">
            <a:avLst/>
          </a:prstGeom>
          <a:noFill/>
        </p:spPr>
        <p:txBody>
          <a:bodyPr wrap="square" rtlCol="0">
            <a:spAutoFit/>
          </a:bodyPr>
          <a:lstStyle/>
          <a:p>
            <a:r>
              <a:rPr lang="en-US" altLang="ko-KR" b="1" dirty="0" err="1">
                <a:solidFill>
                  <a:schemeClr val="accent2"/>
                </a:solidFill>
                <a:cs typeface="Arial" pitchFamily="34" charset="0"/>
              </a:rPr>
              <a:t>L’ordre</a:t>
            </a:r>
            <a:r>
              <a:rPr lang="en-US" altLang="ko-KR" b="1" dirty="0">
                <a:solidFill>
                  <a:schemeClr val="accent2"/>
                </a:solidFill>
                <a:cs typeface="Arial" pitchFamily="34" charset="0"/>
              </a:rPr>
              <a:t> </a:t>
            </a:r>
            <a:r>
              <a:rPr lang="en-US" altLang="ko-KR" b="1" dirty="0" err="1">
                <a:solidFill>
                  <a:schemeClr val="accent2"/>
                </a:solidFill>
                <a:cs typeface="Arial" pitchFamily="34" charset="0"/>
              </a:rPr>
              <a:t>est</a:t>
            </a:r>
            <a:r>
              <a:rPr lang="en-US" altLang="ko-KR" b="1" dirty="0">
                <a:solidFill>
                  <a:schemeClr val="accent2"/>
                </a:solidFill>
                <a:cs typeface="Arial" pitchFamily="34" charset="0"/>
              </a:rPr>
              <a:t> </a:t>
            </a:r>
            <a:r>
              <a:rPr lang="en-US" altLang="ko-KR" b="1" dirty="0" err="1">
                <a:solidFill>
                  <a:schemeClr val="accent2"/>
                </a:solidFill>
                <a:cs typeface="Arial" pitchFamily="34" charset="0"/>
              </a:rPr>
              <a:t>essentiel</a:t>
            </a:r>
            <a:endParaRPr lang="ko-KR" altLang="en-US" b="1" dirty="0">
              <a:solidFill>
                <a:schemeClr val="accent2"/>
              </a:solidFill>
              <a:cs typeface="Arial" pitchFamily="34" charset="0"/>
            </a:endParaRPr>
          </a:p>
        </p:txBody>
      </p:sp>
    </p:spTree>
    <p:extLst>
      <p:ext uri="{BB962C8B-B14F-4D97-AF65-F5344CB8AC3E}">
        <p14:creationId xmlns:p14="http://schemas.microsoft.com/office/powerpoint/2010/main" val="1159675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64" y="123516"/>
            <a:ext cx="9144000" cy="576242"/>
          </a:xfrm>
        </p:spPr>
        <p:txBody>
          <a:bodyPr>
            <a:normAutofit fontScale="92500" lnSpcReduction="10000"/>
          </a:bodyPr>
          <a:lstStyle/>
          <a:p>
            <a:r>
              <a:rPr lang="en-GB" altLang="ko-KR" dirty="0" err="1">
                <a:solidFill>
                  <a:schemeClr val="tx1">
                    <a:lumMod val="75000"/>
                    <a:lumOff val="25000"/>
                  </a:schemeClr>
                </a:solidFill>
              </a:rPr>
              <a:t>Algorithmes</a:t>
            </a:r>
            <a:r>
              <a:rPr lang="en-GB" altLang="ko-KR" dirty="0">
                <a:solidFill>
                  <a:schemeClr val="tx1">
                    <a:lumMod val="75000"/>
                    <a:lumOff val="25000"/>
                  </a:schemeClr>
                </a:solidFill>
              </a:rPr>
              <a:t> de </a:t>
            </a:r>
            <a:r>
              <a:rPr lang="en-GB" altLang="ko-KR" dirty="0" err="1">
                <a:solidFill>
                  <a:schemeClr val="tx1">
                    <a:lumMod val="75000"/>
                    <a:lumOff val="25000"/>
                  </a:schemeClr>
                </a:solidFill>
              </a:rPr>
              <a:t>coloriage</a:t>
            </a:r>
            <a:endParaRPr lang="fr-FR" altLang="ko-KR" dirty="0">
              <a:solidFill>
                <a:schemeClr val="tx1">
                  <a:lumMod val="75000"/>
                  <a:lumOff val="25000"/>
                </a:schemeClr>
              </a:solidFill>
            </a:endParaRPr>
          </a:p>
        </p:txBody>
      </p:sp>
      <p:sp>
        <p:nvSpPr>
          <p:cNvPr id="49" name="Text Placeholder 1"/>
          <p:cNvSpPr>
            <a:spLocks noGrp="1"/>
          </p:cNvSpPr>
          <p:nvPr>
            <p:ph type="body" sz="quarter" idx="10"/>
          </p:nvPr>
        </p:nvSpPr>
        <p:spPr>
          <a:xfrm>
            <a:off x="395536" y="844352"/>
            <a:ext cx="7992888" cy="576064"/>
          </a:xfrm>
        </p:spPr>
        <p:txBody>
          <a:bodyPr>
            <a:normAutofit/>
          </a:bodyPr>
          <a:lstStyle/>
          <a:p>
            <a:pPr marL="342900" indent="-342900" algn="l">
              <a:buFont typeface="Arial" panose="020B0604020202020204" pitchFamily="34" charset="0"/>
              <a:buChar char="•"/>
            </a:pPr>
            <a:r>
              <a:rPr lang="fr-FR" altLang="ko-KR" sz="2000" b="1" i="1" dirty="0">
                <a:solidFill>
                  <a:srgbClr val="C00000"/>
                </a:solidFill>
              </a:rPr>
              <a:t>L’ordre est essentiel</a:t>
            </a:r>
          </a:p>
        </p:txBody>
      </p:sp>
      <p:sp>
        <p:nvSpPr>
          <p:cNvPr id="3" name="Rectangle 2"/>
          <p:cNvSpPr/>
          <p:nvPr/>
        </p:nvSpPr>
        <p:spPr>
          <a:xfrm>
            <a:off x="755576" y="1420416"/>
            <a:ext cx="5078313" cy="369332"/>
          </a:xfrm>
          <a:prstGeom prst="rect">
            <a:avLst/>
          </a:prstGeom>
        </p:spPr>
        <p:txBody>
          <a:bodyPr wrap="none">
            <a:spAutoFit/>
          </a:bodyPr>
          <a:lstStyle/>
          <a:p>
            <a:r>
              <a:rPr lang="fr-FR" b="1" dirty="0"/>
              <a:t>Palette des couleurs :  </a:t>
            </a:r>
            <a:r>
              <a:rPr lang="fr-FR" b="1" dirty="0">
                <a:solidFill>
                  <a:srgbClr val="92D050"/>
                </a:solidFill>
              </a:rPr>
              <a:t>Vert</a:t>
            </a:r>
            <a:r>
              <a:rPr lang="fr-FR" b="1" dirty="0"/>
              <a:t> &gt; </a:t>
            </a:r>
            <a:r>
              <a:rPr lang="fr-FR" b="1" dirty="0">
                <a:solidFill>
                  <a:srgbClr val="FF0000"/>
                </a:solidFill>
              </a:rPr>
              <a:t>Rouge</a:t>
            </a:r>
            <a:r>
              <a:rPr lang="fr-FR" b="1" dirty="0"/>
              <a:t> &gt; </a:t>
            </a:r>
            <a:r>
              <a:rPr lang="fr-FR" b="1" dirty="0">
                <a:solidFill>
                  <a:srgbClr val="00B0F0"/>
                </a:solidFill>
              </a:rPr>
              <a:t>Bleu</a:t>
            </a:r>
            <a:r>
              <a:rPr lang="fr-FR" b="1" dirty="0"/>
              <a:t> &gt; </a:t>
            </a:r>
            <a:r>
              <a:rPr lang="fr-FR" b="1" dirty="0">
                <a:solidFill>
                  <a:srgbClr val="FFC000"/>
                </a:solidFill>
              </a:rPr>
              <a:t>Jaune</a:t>
            </a:r>
            <a:r>
              <a:rPr lang="fr-FR" b="1" dirty="0"/>
              <a:t> :</a:t>
            </a:r>
          </a:p>
        </p:txBody>
      </p:sp>
      <p:sp>
        <p:nvSpPr>
          <p:cNvPr id="4" name="Rectangle 2"/>
          <p:cNvSpPr>
            <a:spLocks noChangeArrowheads="1"/>
          </p:cNvSpPr>
          <p:nvPr/>
        </p:nvSpPr>
        <p:spPr bwMode="auto">
          <a:xfrm>
            <a:off x="323528" y="2066772"/>
            <a:ext cx="374441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600" b="1" i="1" u="sng" strike="noStrike" cap="none" normalizeH="0" baseline="0" dirty="0">
                <a:ln>
                  <a:noFill/>
                </a:ln>
                <a:solidFill>
                  <a:schemeClr val="tx1"/>
                </a:solidFill>
                <a:effectLst/>
                <a:latin typeface="Calibri" pitchFamily="34" charset="0"/>
                <a:ea typeface="Calibri" pitchFamily="34" charset="0"/>
                <a:cs typeface="Calibri" pitchFamily="34" charset="0"/>
              </a:rPr>
              <a:t>1</a:t>
            </a:r>
            <a:r>
              <a:rPr kumimoji="0" lang="fr-FR" altLang="fr-FR" sz="1600" b="1" i="1" u="sng" strike="noStrike" cap="none" normalizeH="0" baseline="30000" dirty="0">
                <a:ln>
                  <a:noFill/>
                </a:ln>
                <a:solidFill>
                  <a:schemeClr val="tx1"/>
                </a:solidFill>
                <a:effectLst/>
                <a:latin typeface="Calibri" pitchFamily="34" charset="0"/>
                <a:ea typeface="Calibri" pitchFamily="34" charset="0"/>
                <a:cs typeface="Calibri" pitchFamily="34" charset="0"/>
              </a:rPr>
              <a:t>er</a:t>
            </a:r>
            <a:r>
              <a:rPr kumimoji="0" lang="fr-FR" altLang="fr-FR" sz="1600" b="1" i="1" u="sng" strike="noStrike" cap="none" normalizeH="0" baseline="0" dirty="0">
                <a:ln>
                  <a:noFill/>
                </a:ln>
                <a:solidFill>
                  <a:schemeClr val="tx1"/>
                </a:solidFill>
                <a:effectLst/>
                <a:latin typeface="Calibri" pitchFamily="34" charset="0"/>
                <a:ea typeface="Calibri" pitchFamily="34" charset="0"/>
                <a:cs typeface="Calibri" pitchFamily="34" charset="0"/>
              </a:rPr>
              <a:t> cas :</a:t>
            </a:r>
            <a:r>
              <a:rPr kumimoji="0" lang="fr-FR" altLang="fr-FR" sz="1600" b="0" i="0" u="sng" strike="noStrike" cap="none" normalizeH="0" baseline="0" dirty="0">
                <a:ln>
                  <a:noFill/>
                </a:ln>
                <a:solidFill>
                  <a:schemeClr val="tx1"/>
                </a:solidFill>
                <a:effectLst/>
                <a:latin typeface="Calibri" pitchFamily="34" charset="0"/>
                <a:ea typeface="Calibri" pitchFamily="34" charset="0"/>
                <a:cs typeface="Calibri" pitchFamily="34" charset="0"/>
              </a:rPr>
              <a:t>  on a seulement utilisé 3 couleurs.</a:t>
            </a:r>
            <a:endParaRPr kumimoji="0" lang="fr-FR" altLang="fr-FR" sz="1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600" b="0" i="0" u="none" strike="noStrike" cap="none" normalizeH="0" baseline="0" dirty="0">
              <a:ln>
                <a:noFill/>
              </a:ln>
              <a:solidFill>
                <a:schemeClr val="tx1"/>
              </a:solidFill>
              <a:effectLst/>
              <a:latin typeface="Arial" pitchFamily="34" charset="0"/>
              <a:cs typeface="Arial" pitchFamily="34" charset="0"/>
            </a:endParaRPr>
          </a:p>
        </p:txBody>
      </p:sp>
      <p:pic>
        <p:nvPicPr>
          <p:cNvPr id="4097" name="Imag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622" y="2557304"/>
            <a:ext cx="4096795" cy="204045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
          <p:cNvSpPr>
            <a:spLocks noChangeArrowheads="1"/>
          </p:cNvSpPr>
          <p:nvPr/>
        </p:nvSpPr>
        <p:spPr bwMode="auto">
          <a:xfrm>
            <a:off x="4951215" y="2031882"/>
            <a:ext cx="400262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fr-FR" altLang="fr-FR" sz="1600" b="1" i="1" u="sng" dirty="0">
                <a:latin typeface="Calibri" pitchFamily="34" charset="0"/>
                <a:ea typeface="Calibri" pitchFamily="34" charset="0"/>
                <a:cs typeface="Calibri" pitchFamily="34" charset="0"/>
              </a:rPr>
              <a:t>2</a:t>
            </a:r>
            <a:r>
              <a:rPr lang="fr-FR" altLang="fr-FR" sz="1600" b="1" i="1" u="sng" baseline="30000" dirty="0">
                <a:latin typeface="Calibri" pitchFamily="34" charset="0"/>
                <a:ea typeface="Calibri" pitchFamily="34" charset="0"/>
                <a:cs typeface="Calibri" pitchFamily="34" charset="0"/>
              </a:rPr>
              <a:t>eme</a:t>
            </a:r>
            <a:r>
              <a:rPr kumimoji="0" lang="fr-FR" altLang="fr-FR" sz="1600" b="1" i="1" u="sng" strike="noStrike" cap="none" normalizeH="0" baseline="0" dirty="0">
                <a:ln>
                  <a:noFill/>
                </a:ln>
                <a:solidFill>
                  <a:schemeClr val="tx1"/>
                </a:solidFill>
                <a:effectLst/>
                <a:latin typeface="Calibri" pitchFamily="34" charset="0"/>
                <a:ea typeface="Calibri" pitchFamily="34" charset="0"/>
                <a:cs typeface="Calibri" pitchFamily="34" charset="0"/>
              </a:rPr>
              <a:t> cas :</a:t>
            </a:r>
            <a:r>
              <a:rPr kumimoji="0" lang="fr-FR" altLang="fr-FR" sz="1600" b="0" i="0" u="sng" strike="noStrike" cap="none" normalizeH="0" baseline="0" dirty="0">
                <a:ln>
                  <a:noFill/>
                </a:ln>
                <a:solidFill>
                  <a:schemeClr val="tx1"/>
                </a:solidFill>
                <a:effectLst/>
                <a:latin typeface="Calibri" pitchFamily="34" charset="0"/>
                <a:ea typeface="Calibri" pitchFamily="34" charset="0"/>
                <a:cs typeface="Calibri" pitchFamily="34" charset="0"/>
              </a:rPr>
              <a:t>  on a seulement utilisé 4 couleurs.</a:t>
            </a:r>
            <a:endParaRPr kumimoji="0" lang="fr-FR" altLang="fr-FR" sz="1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600" b="0" i="0" u="none" strike="noStrike" cap="none" normalizeH="0" baseline="0" dirty="0">
              <a:ln>
                <a:noFill/>
              </a:ln>
              <a:solidFill>
                <a:schemeClr val="tx1"/>
              </a:solidFill>
              <a:effectLst/>
              <a:latin typeface="Arial" pitchFamily="34" charset="0"/>
              <a:cs typeface="Arial" pitchFamily="34" charset="0"/>
            </a:endParaRPr>
          </a:p>
        </p:txBody>
      </p:sp>
      <p:pic>
        <p:nvPicPr>
          <p:cNvPr id="23" name="Image 22"/>
          <p:cNvPicPr/>
          <p:nvPr/>
        </p:nvPicPr>
        <p:blipFill>
          <a:blip r:embed="rId3">
            <a:extLst>
              <a:ext uri="{28A0092B-C50C-407E-A947-70E740481C1C}">
                <a14:useLocalDpi xmlns:a14="http://schemas.microsoft.com/office/drawing/2010/main" val="0"/>
              </a:ext>
            </a:extLst>
          </a:blip>
          <a:stretch>
            <a:fillRect/>
          </a:stretch>
        </p:blipFill>
        <p:spPr>
          <a:xfrm>
            <a:off x="5098430" y="2591718"/>
            <a:ext cx="3708191" cy="1850174"/>
          </a:xfrm>
          <a:prstGeom prst="rect">
            <a:avLst/>
          </a:prstGeom>
        </p:spPr>
      </p:pic>
    </p:spTree>
    <p:extLst>
      <p:ext uri="{BB962C8B-B14F-4D97-AF65-F5344CB8AC3E}">
        <p14:creationId xmlns:p14="http://schemas.microsoft.com/office/powerpoint/2010/main" val="21114041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75856" y="1780456"/>
            <a:ext cx="2736303" cy="974349"/>
          </a:xfrm>
        </p:spPr>
        <p:txBody>
          <a:bodyPr>
            <a:normAutofit fontScale="85000" lnSpcReduction="20000"/>
          </a:bodyPr>
          <a:lstStyle/>
          <a:p>
            <a:r>
              <a:rPr lang="en-US" altLang="ko-KR" dirty="0"/>
              <a:t>Simulation</a:t>
            </a:r>
          </a:p>
          <a:p>
            <a:r>
              <a:rPr lang="en-US" altLang="ko-KR" dirty="0"/>
              <a:t> de </a:t>
            </a:r>
            <a:r>
              <a:rPr lang="en-US" altLang="ko-KR" dirty="0" err="1"/>
              <a:t>coloriage</a:t>
            </a:r>
            <a:endParaRPr lang="ko-KR" altLang="en-US" dirty="0"/>
          </a:p>
        </p:txBody>
      </p:sp>
      <p:sp>
        <p:nvSpPr>
          <p:cNvPr id="3" name="Text Placeholder 2"/>
          <p:cNvSpPr>
            <a:spLocks noGrp="1"/>
          </p:cNvSpPr>
          <p:nvPr>
            <p:ph type="body" sz="quarter" idx="11"/>
          </p:nvPr>
        </p:nvSpPr>
        <p:spPr/>
        <p:txBody>
          <a:bodyPr>
            <a:normAutofit/>
          </a:bodyPr>
          <a:lstStyle/>
          <a:p>
            <a:pPr lvl="0"/>
            <a:r>
              <a:rPr lang="en-US" altLang="ko-KR" sz="1600" i="1" dirty="0"/>
              <a:t>(Test de </a:t>
            </a:r>
            <a:r>
              <a:rPr lang="en-US" altLang="ko-KR" sz="1600" i="1" dirty="0" err="1"/>
              <a:t>l’algorithme</a:t>
            </a:r>
            <a:r>
              <a:rPr lang="en-US" altLang="ko-KR" sz="1600" i="1" dirty="0"/>
              <a:t> </a:t>
            </a:r>
            <a:r>
              <a:rPr lang="en-US" altLang="ko-KR" sz="1600" i="1" dirty="0" err="1"/>
              <a:t>Glouton</a:t>
            </a:r>
            <a:r>
              <a:rPr lang="en-US" altLang="ko-KR" sz="1600" i="1" dirty="0"/>
              <a:t>)</a:t>
            </a:r>
          </a:p>
        </p:txBody>
      </p:sp>
    </p:spTree>
    <p:extLst>
      <p:ext uri="{BB962C8B-B14F-4D97-AF65-F5344CB8AC3E}">
        <p14:creationId xmlns:p14="http://schemas.microsoft.com/office/powerpoint/2010/main" val="9392771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7544" y="1348408"/>
            <a:ext cx="8280920" cy="21602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a:p>
        </p:txBody>
      </p:sp>
      <p:sp>
        <p:nvSpPr>
          <p:cNvPr id="2" name="Text Placeholder 1"/>
          <p:cNvSpPr>
            <a:spLocks noGrp="1"/>
          </p:cNvSpPr>
          <p:nvPr>
            <p:ph type="body" sz="quarter" idx="10"/>
          </p:nvPr>
        </p:nvSpPr>
        <p:spPr>
          <a:xfrm>
            <a:off x="-4564" y="123516"/>
            <a:ext cx="9144000" cy="576242"/>
          </a:xfrm>
        </p:spPr>
        <p:txBody>
          <a:bodyPr>
            <a:normAutofit fontScale="92500" lnSpcReduction="10000"/>
          </a:bodyPr>
          <a:lstStyle/>
          <a:p>
            <a:r>
              <a:rPr lang="en-GB" altLang="ko-KR" dirty="0" err="1">
                <a:solidFill>
                  <a:schemeClr val="tx1">
                    <a:lumMod val="75000"/>
                    <a:lumOff val="25000"/>
                  </a:schemeClr>
                </a:solidFill>
              </a:rPr>
              <a:t>Algorithmes</a:t>
            </a:r>
            <a:r>
              <a:rPr lang="en-GB" altLang="ko-KR" dirty="0">
                <a:solidFill>
                  <a:schemeClr val="tx1">
                    <a:lumMod val="75000"/>
                    <a:lumOff val="25000"/>
                  </a:schemeClr>
                </a:solidFill>
              </a:rPr>
              <a:t> de </a:t>
            </a:r>
            <a:r>
              <a:rPr lang="en-GB" altLang="ko-KR" dirty="0" err="1">
                <a:solidFill>
                  <a:schemeClr val="tx1">
                    <a:lumMod val="75000"/>
                    <a:lumOff val="25000"/>
                  </a:schemeClr>
                </a:solidFill>
              </a:rPr>
              <a:t>coloriage</a:t>
            </a:r>
            <a:endParaRPr lang="fr-FR" altLang="ko-KR" dirty="0">
              <a:solidFill>
                <a:schemeClr val="tx1">
                  <a:lumMod val="75000"/>
                  <a:lumOff val="25000"/>
                </a:schemeClr>
              </a:solidFill>
            </a:endParaRPr>
          </a:p>
        </p:txBody>
      </p:sp>
      <p:sp>
        <p:nvSpPr>
          <p:cNvPr id="49" name="Text Placeholder 1"/>
          <p:cNvSpPr>
            <a:spLocks noGrp="1"/>
          </p:cNvSpPr>
          <p:nvPr>
            <p:ph type="body" sz="quarter" idx="10"/>
          </p:nvPr>
        </p:nvSpPr>
        <p:spPr>
          <a:xfrm>
            <a:off x="499576" y="772344"/>
            <a:ext cx="7992888" cy="2664296"/>
          </a:xfrm>
        </p:spPr>
        <p:txBody>
          <a:bodyPr>
            <a:normAutofit fontScale="92500" lnSpcReduction="10000"/>
          </a:bodyPr>
          <a:lstStyle/>
          <a:p>
            <a:pPr marL="342900" indent="-342900" algn="l">
              <a:buFont typeface="Arial" panose="020B0604020202020204" pitchFamily="34" charset="0"/>
              <a:buChar char="•"/>
            </a:pPr>
            <a:r>
              <a:rPr lang="fr-FR" altLang="ko-KR" sz="2000" b="1" i="1" dirty="0">
                <a:solidFill>
                  <a:schemeClr val="tx1">
                    <a:lumMod val="75000"/>
                    <a:lumOff val="25000"/>
                  </a:schemeClr>
                </a:solidFill>
              </a:rPr>
              <a:t>Algorithme Retour-sur-trace (</a:t>
            </a:r>
            <a:r>
              <a:rPr lang="fr-FR" altLang="ko-KR" sz="2000" b="1" i="1" dirty="0" err="1">
                <a:solidFill>
                  <a:schemeClr val="tx1">
                    <a:lumMod val="75000"/>
                    <a:lumOff val="25000"/>
                  </a:schemeClr>
                </a:solidFill>
              </a:rPr>
              <a:t>Backtracking</a:t>
            </a:r>
            <a:r>
              <a:rPr lang="fr-FR" altLang="ko-KR" sz="2000" b="1" i="1" dirty="0">
                <a:solidFill>
                  <a:schemeClr val="tx1">
                    <a:lumMod val="75000"/>
                    <a:lumOff val="25000"/>
                  </a:schemeClr>
                </a:solidFill>
              </a:rPr>
              <a:t> </a:t>
            </a:r>
            <a:r>
              <a:rPr lang="fr-FR" altLang="ko-KR" sz="2000" b="1" i="1" dirty="0" err="1">
                <a:solidFill>
                  <a:schemeClr val="tx1">
                    <a:lumMod val="75000"/>
                    <a:lumOff val="25000"/>
                  </a:schemeClr>
                </a:solidFill>
              </a:rPr>
              <a:t>Algorithm</a:t>
            </a:r>
            <a:r>
              <a:rPr lang="fr-FR" altLang="ko-KR" sz="2000" b="1" i="1" dirty="0">
                <a:solidFill>
                  <a:schemeClr val="tx1">
                    <a:lumMod val="75000"/>
                    <a:lumOff val="25000"/>
                  </a:schemeClr>
                </a:solidFill>
              </a:rPr>
              <a:t>)</a:t>
            </a:r>
          </a:p>
          <a:p>
            <a:pPr algn="l"/>
            <a:endParaRPr lang="fr-FR" altLang="ko-KR" sz="2000" b="1" i="1" dirty="0">
              <a:solidFill>
                <a:schemeClr val="tx1">
                  <a:lumMod val="75000"/>
                  <a:lumOff val="25000"/>
                </a:schemeClr>
              </a:solidFill>
            </a:endParaRPr>
          </a:p>
          <a:p>
            <a:pPr algn="l"/>
            <a:r>
              <a:rPr lang="fr-FR" sz="2000" dirty="0"/>
              <a:t>L'idée est d'assigner les couleurs une par une à différents sommets, en partant du sommet 0. Avant d'assigner une couleur, on vérifie la sécurité en considérant des couleurs déjà assignées aux sommets adjacents. Si nous trouvons une attribution de couleur qui est sûre, nous marquons l'attribution de couleur dans le cadre de la solution. Si nous ne trouvons pas de couleur à cause d’incompatibilité, nous revenons en arrière et retournons false. C’est un algorithme qui fonctionne de manière récursive.</a:t>
            </a:r>
            <a:endParaRPr lang="fr-FR" altLang="ko-KR" sz="2000" b="1" i="1" dirty="0">
              <a:solidFill>
                <a:schemeClr val="tx1">
                  <a:lumMod val="75000"/>
                  <a:lumOff val="25000"/>
                </a:schemeClr>
              </a:solidFill>
            </a:endParaRPr>
          </a:p>
        </p:txBody>
      </p:sp>
      <p:sp>
        <p:nvSpPr>
          <p:cNvPr id="5" name="Rectangle 4"/>
          <p:cNvSpPr/>
          <p:nvPr/>
        </p:nvSpPr>
        <p:spPr>
          <a:xfrm>
            <a:off x="539552" y="3832012"/>
            <a:ext cx="2747547" cy="369332"/>
          </a:xfrm>
          <a:prstGeom prst="rect">
            <a:avLst/>
          </a:prstGeom>
        </p:spPr>
        <p:txBody>
          <a:bodyPr wrap="none">
            <a:spAutoFit/>
          </a:bodyPr>
          <a:lstStyle/>
          <a:p>
            <a:pPr marL="342900" indent="-342900">
              <a:buFont typeface="Arial" panose="020B0604020202020204" pitchFamily="34" charset="0"/>
              <a:buChar char="•"/>
            </a:pPr>
            <a:r>
              <a:rPr lang="fr-FR" altLang="ko-KR" b="1" i="1" dirty="0">
                <a:solidFill>
                  <a:schemeClr val="tx1">
                    <a:lumMod val="75000"/>
                    <a:lumOff val="25000"/>
                  </a:schemeClr>
                </a:solidFill>
              </a:rPr>
              <a:t>Exemples de coloriages</a:t>
            </a:r>
          </a:p>
        </p:txBody>
      </p:sp>
    </p:spTree>
    <p:extLst>
      <p:ext uri="{BB962C8B-B14F-4D97-AF65-F5344CB8AC3E}">
        <p14:creationId xmlns:p14="http://schemas.microsoft.com/office/powerpoint/2010/main" val="4166585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xmlns="" id="{561C6806-3FA5-4122-9A57-363307253E9D}"/>
              </a:ext>
            </a:extLst>
          </p:cNvPr>
          <p:cNvSpPr>
            <a:spLocks noGrp="1"/>
          </p:cNvSpPr>
          <p:nvPr>
            <p:ph type="body" sz="quarter" idx="10"/>
          </p:nvPr>
        </p:nvSpPr>
        <p:spPr/>
        <p:txBody>
          <a:bodyPr>
            <a:normAutofit fontScale="92500" lnSpcReduction="10000"/>
          </a:bodyPr>
          <a:lstStyle/>
          <a:p>
            <a:r>
              <a:rPr lang="fr-FR" dirty="0"/>
              <a:t>Introduction</a:t>
            </a:r>
          </a:p>
        </p:txBody>
      </p:sp>
    </p:spTree>
    <p:extLst>
      <p:ext uri="{BB962C8B-B14F-4D97-AF65-F5344CB8AC3E}">
        <p14:creationId xmlns:p14="http://schemas.microsoft.com/office/powerpoint/2010/main" val="40530727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03848" y="1780456"/>
            <a:ext cx="2736303" cy="974349"/>
          </a:xfrm>
        </p:spPr>
        <p:txBody>
          <a:bodyPr>
            <a:normAutofit fontScale="85000" lnSpcReduction="20000"/>
          </a:bodyPr>
          <a:lstStyle/>
          <a:p>
            <a:r>
              <a:rPr lang="en-US" altLang="ko-KR" dirty="0"/>
              <a:t>Simulation</a:t>
            </a:r>
          </a:p>
          <a:p>
            <a:r>
              <a:rPr lang="en-US" altLang="ko-KR" dirty="0"/>
              <a:t> de </a:t>
            </a:r>
            <a:r>
              <a:rPr lang="en-US" altLang="ko-KR" dirty="0" err="1"/>
              <a:t>coloriage</a:t>
            </a:r>
            <a:endParaRPr lang="ko-KR" altLang="en-US" dirty="0"/>
          </a:p>
        </p:txBody>
      </p:sp>
      <p:sp>
        <p:nvSpPr>
          <p:cNvPr id="3" name="Text Placeholder 2"/>
          <p:cNvSpPr>
            <a:spLocks noGrp="1"/>
          </p:cNvSpPr>
          <p:nvPr>
            <p:ph type="body" sz="quarter" idx="11"/>
          </p:nvPr>
        </p:nvSpPr>
        <p:spPr>
          <a:xfrm>
            <a:off x="3203701" y="2678493"/>
            <a:ext cx="2736303" cy="614131"/>
          </a:xfrm>
        </p:spPr>
        <p:txBody>
          <a:bodyPr>
            <a:normAutofit lnSpcReduction="10000"/>
          </a:bodyPr>
          <a:lstStyle/>
          <a:p>
            <a:pPr lvl="0"/>
            <a:r>
              <a:rPr lang="en-US" altLang="ko-KR" sz="1600" i="1" dirty="0"/>
              <a:t>(Test de </a:t>
            </a:r>
            <a:r>
              <a:rPr lang="en-US" altLang="ko-KR" sz="1600" i="1" dirty="0" err="1"/>
              <a:t>l’algorithme</a:t>
            </a:r>
            <a:r>
              <a:rPr lang="en-US" altLang="ko-KR" sz="1600" i="1" dirty="0"/>
              <a:t> </a:t>
            </a:r>
          </a:p>
          <a:p>
            <a:pPr lvl="0"/>
            <a:r>
              <a:rPr lang="en-US" altLang="ko-KR" sz="1600" i="1" dirty="0"/>
              <a:t>Retour-sur-trace)</a:t>
            </a:r>
          </a:p>
        </p:txBody>
      </p:sp>
    </p:spTree>
    <p:extLst>
      <p:ext uri="{BB962C8B-B14F-4D97-AF65-F5344CB8AC3E}">
        <p14:creationId xmlns:p14="http://schemas.microsoft.com/office/powerpoint/2010/main" val="30821432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64" y="123516"/>
            <a:ext cx="9144000" cy="576242"/>
          </a:xfrm>
        </p:spPr>
        <p:txBody>
          <a:bodyPr>
            <a:normAutofit fontScale="92500" lnSpcReduction="10000"/>
          </a:bodyPr>
          <a:lstStyle/>
          <a:p>
            <a:r>
              <a:rPr lang="en-US" altLang="ko-KR" dirty="0" err="1"/>
              <a:t>Comparaison</a:t>
            </a:r>
            <a:r>
              <a:rPr lang="en-US" altLang="ko-KR" dirty="0"/>
              <a:t> entre les </a:t>
            </a:r>
            <a:r>
              <a:rPr lang="en-US" altLang="ko-KR" dirty="0" err="1"/>
              <a:t>deux</a:t>
            </a:r>
            <a:r>
              <a:rPr lang="en-US" altLang="ko-KR" dirty="0"/>
              <a:t> </a:t>
            </a:r>
            <a:r>
              <a:rPr lang="en-US" altLang="ko-KR" dirty="0" err="1"/>
              <a:t>algorithmes</a:t>
            </a:r>
            <a:endParaRPr lang="ko-KR" altLang="en-US" dirty="0"/>
          </a:p>
        </p:txBody>
      </p:sp>
      <p:sp>
        <p:nvSpPr>
          <p:cNvPr id="4" name="Rectangle 3"/>
          <p:cNvSpPr/>
          <p:nvPr/>
        </p:nvSpPr>
        <p:spPr>
          <a:xfrm>
            <a:off x="552486" y="1357018"/>
            <a:ext cx="3841715" cy="3404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4"/>
          <p:cNvSpPr/>
          <p:nvPr/>
        </p:nvSpPr>
        <p:spPr>
          <a:xfrm>
            <a:off x="4788024" y="1352362"/>
            <a:ext cx="3867571" cy="3404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5"/>
          <p:cNvSpPr/>
          <p:nvPr/>
        </p:nvSpPr>
        <p:spPr>
          <a:xfrm>
            <a:off x="550998" y="1259314"/>
            <a:ext cx="3841715" cy="4681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Rectangle 6"/>
          <p:cNvSpPr/>
          <p:nvPr/>
        </p:nvSpPr>
        <p:spPr>
          <a:xfrm>
            <a:off x="4788024" y="1252242"/>
            <a:ext cx="3867571" cy="4681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683568" y="1791352"/>
            <a:ext cx="3393821" cy="2062103"/>
          </a:xfrm>
          <a:prstGeom prst="rect">
            <a:avLst/>
          </a:prstGeom>
          <a:noFill/>
        </p:spPr>
        <p:txBody>
          <a:bodyPr wrap="square" rtlCol="0">
            <a:spAutoFit/>
          </a:bodyPr>
          <a:lstStyle/>
          <a:p>
            <a:pPr marL="171450" indent="-171450">
              <a:buFont typeface="Arial" panose="020B0604020202020204" pitchFamily="34" charset="0"/>
              <a:buChar char="•"/>
            </a:pPr>
            <a:r>
              <a:rPr lang="en-US" altLang="ko-KR" sz="1600" dirty="0" err="1">
                <a:solidFill>
                  <a:schemeClr val="tx1">
                    <a:lumMod val="65000"/>
                    <a:lumOff val="35000"/>
                  </a:schemeClr>
                </a:solidFill>
                <a:latin typeface="Arial" pitchFamily="34" charset="0"/>
                <a:cs typeface="Arial" pitchFamily="34" charset="0"/>
              </a:rPr>
              <a:t>Algorithme</a:t>
            </a:r>
            <a:r>
              <a:rPr lang="en-US" altLang="ko-KR" sz="1600" dirty="0">
                <a:solidFill>
                  <a:schemeClr val="tx1">
                    <a:lumMod val="65000"/>
                    <a:lumOff val="35000"/>
                  </a:schemeClr>
                </a:solidFill>
                <a:latin typeface="Arial" pitchFamily="34" charset="0"/>
                <a:cs typeface="Arial" pitchFamily="34" charset="0"/>
              </a:rPr>
              <a:t> direct et </a:t>
            </a:r>
            <a:r>
              <a:rPr lang="en-US" altLang="ko-KR" sz="1600" dirty="0" err="1">
                <a:solidFill>
                  <a:schemeClr val="tx1">
                    <a:lumMod val="65000"/>
                    <a:lumOff val="35000"/>
                  </a:schemeClr>
                </a:solidFill>
                <a:latin typeface="Arial" pitchFamily="34" charset="0"/>
                <a:cs typeface="Arial" pitchFamily="34" charset="0"/>
              </a:rPr>
              <a:t>naîf</a:t>
            </a:r>
            <a:r>
              <a:rPr lang="en-US" altLang="ko-KR" sz="1600" dirty="0">
                <a:solidFill>
                  <a:schemeClr val="tx1">
                    <a:lumMod val="65000"/>
                    <a:lumOff val="35000"/>
                  </a:schemeClr>
                </a:solidFill>
                <a:latin typeface="Arial" pitchFamily="34" charset="0"/>
                <a:cs typeface="Arial" pitchFamily="34" charset="0"/>
              </a:rPr>
              <a:t>.</a:t>
            </a:r>
          </a:p>
          <a:p>
            <a:pPr marL="171450" indent="-171450">
              <a:buFont typeface="Arial" panose="020B0604020202020204" pitchFamily="34" charset="0"/>
              <a:buChar char="•"/>
            </a:pPr>
            <a:endParaRPr lang="en-US" altLang="ko-KR" sz="1600" dirty="0">
              <a:solidFill>
                <a:schemeClr val="tx1">
                  <a:lumMod val="65000"/>
                  <a:lumOff val="35000"/>
                </a:schemeClr>
              </a:solidFill>
              <a:latin typeface="Arial" pitchFamily="34" charset="0"/>
              <a:cs typeface="Arial" pitchFamily="34" charset="0"/>
            </a:endParaRPr>
          </a:p>
          <a:p>
            <a:pPr marL="171450" indent="-171450">
              <a:buFont typeface="Arial" panose="020B0604020202020204" pitchFamily="34" charset="0"/>
              <a:buChar char="•"/>
            </a:pPr>
            <a:r>
              <a:rPr lang="en-US" altLang="ko-KR" sz="1600" dirty="0" err="1">
                <a:solidFill>
                  <a:schemeClr val="tx1">
                    <a:lumMod val="65000"/>
                    <a:lumOff val="35000"/>
                  </a:schemeClr>
                </a:solidFill>
                <a:latin typeface="Arial" pitchFamily="34" charset="0"/>
                <a:cs typeface="Arial" pitchFamily="34" charset="0"/>
              </a:rPr>
              <a:t>L’ordre</a:t>
            </a:r>
            <a:r>
              <a:rPr lang="en-US" altLang="ko-KR" sz="1600" dirty="0">
                <a:solidFill>
                  <a:schemeClr val="tx1">
                    <a:lumMod val="65000"/>
                    <a:lumOff val="35000"/>
                  </a:schemeClr>
                </a:solidFill>
                <a:latin typeface="Arial" pitchFamily="34" charset="0"/>
                <a:cs typeface="Arial" pitchFamily="34" charset="0"/>
              </a:rPr>
              <a:t> des </a:t>
            </a:r>
            <a:r>
              <a:rPr lang="en-US" altLang="ko-KR" sz="1600" dirty="0" err="1">
                <a:solidFill>
                  <a:schemeClr val="tx1">
                    <a:lumMod val="65000"/>
                    <a:lumOff val="35000"/>
                  </a:schemeClr>
                </a:solidFill>
                <a:latin typeface="Arial" pitchFamily="34" charset="0"/>
                <a:cs typeface="Arial" pitchFamily="34" charset="0"/>
              </a:rPr>
              <a:t>sommets</a:t>
            </a:r>
            <a:r>
              <a:rPr lang="en-US" altLang="ko-KR" sz="1600" dirty="0">
                <a:solidFill>
                  <a:schemeClr val="tx1">
                    <a:lumMod val="65000"/>
                    <a:lumOff val="35000"/>
                  </a:schemeClr>
                </a:solidFill>
                <a:latin typeface="Arial" pitchFamily="34" charset="0"/>
                <a:cs typeface="Arial" pitchFamily="34" charset="0"/>
              </a:rPr>
              <a:t> de </a:t>
            </a:r>
            <a:r>
              <a:rPr lang="en-US" altLang="ko-KR" sz="1600" dirty="0" err="1">
                <a:solidFill>
                  <a:schemeClr val="tx1">
                    <a:lumMod val="65000"/>
                    <a:lumOff val="35000"/>
                  </a:schemeClr>
                </a:solidFill>
                <a:latin typeface="Arial" pitchFamily="34" charset="0"/>
                <a:cs typeface="Arial" pitchFamily="34" charset="0"/>
              </a:rPr>
              <a:t>graphes</a:t>
            </a:r>
            <a:r>
              <a:rPr lang="en-US" altLang="ko-KR" sz="1600" dirty="0">
                <a:solidFill>
                  <a:schemeClr val="tx1">
                    <a:lumMod val="65000"/>
                    <a:lumOff val="35000"/>
                  </a:schemeClr>
                </a:solidFill>
                <a:latin typeface="Arial" pitchFamily="34" charset="0"/>
                <a:cs typeface="Arial" pitchFamily="34" charset="0"/>
              </a:rPr>
              <a:t> </a:t>
            </a:r>
            <a:r>
              <a:rPr lang="en-US" altLang="ko-KR" sz="1600" dirty="0" err="1">
                <a:solidFill>
                  <a:schemeClr val="tx1">
                    <a:lumMod val="65000"/>
                    <a:lumOff val="35000"/>
                  </a:schemeClr>
                </a:solidFill>
                <a:latin typeface="Arial" pitchFamily="34" charset="0"/>
                <a:cs typeface="Arial" pitchFamily="34" charset="0"/>
              </a:rPr>
              <a:t>est</a:t>
            </a:r>
            <a:r>
              <a:rPr lang="en-US" altLang="ko-KR" sz="1600" dirty="0">
                <a:solidFill>
                  <a:schemeClr val="tx1">
                    <a:lumMod val="65000"/>
                    <a:lumOff val="35000"/>
                  </a:schemeClr>
                </a:solidFill>
                <a:latin typeface="Arial" pitchFamily="34" charset="0"/>
                <a:cs typeface="Arial" pitchFamily="34" charset="0"/>
              </a:rPr>
              <a:t> </a:t>
            </a:r>
            <a:r>
              <a:rPr lang="en-US" altLang="ko-KR" sz="1600" dirty="0" err="1">
                <a:solidFill>
                  <a:schemeClr val="tx1">
                    <a:lumMod val="65000"/>
                    <a:lumOff val="35000"/>
                  </a:schemeClr>
                </a:solidFill>
                <a:latin typeface="Arial" pitchFamily="34" charset="0"/>
                <a:cs typeface="Arial" pitchFamily="34" charset="0"/>
              </a:rPr>
              <a:t>tellement</a:t>
            </a:r>
            <a:r>
              <a:rPr lang="en-US" altLang="ko-KR" sz="1600" dirty="0">
                <a:solidFill>
                  <a:schemeClr val="tx1">
                    <a:lumMod val="65000"/>
                    <a:lumOff val="35000"/>
                  </a:schemeClr>
                </a:solidFill>
                <a:latin typeface="Arial" pitchFamily="34" charset="0"/>
                <a:cs typeface="Arial" pitchFamily="34" charset="0"/>
              </a:rPr>
              <a:t> crucial.</a:t>
            </a:r>
          </a:p>
          <a:p>
            <a:pPr marL="171450" indent="-171450">
              <a:buFont typeface="Arial" panose="020B0604020202020204" pitchFamily="34" charset="0"/>
              <a:buChar char="•"/>
            </a:pPr>
            <a:endParaRPr lang="en-US" altLang="ko-KR" sz="1600" dirty="0">
              <a:solidFill>
                <a:schemeClr val="tx1">
                  <a:lumMod val="65000"/>
                  <a:lumOff val="35000"/>
                </a:schemeClr>
              </a:solidFill>
              <a:latin typeface="Arial" pitchFamily="34" charset="0"/>
              <a:cs typeface="Arial" pitchFamily="34" charset="0"/>
            </a:endParaRPr>
          </a:p>
          <a:p>
            <a:pPr marL="171450" indent="-171450">
              <a:buFont typeface="Arial" panose="020B0604020202020204" pitchFamily="34" charset="0"/>
              <a:buChar char="•"/>
            </a:pPr>
            <a:r>
              <a:rPr lang="en-US" altLang="ko-KR" sz="1600" dirty="0" err="1">
                <a:solidFill>
                  <a:schemeClr val="tx1">
                    <a:lumMod val="65000"/>
                    <a:lumOff val="35000"/>
                  </a:schemeClr>
                </a:solidFill>
                <a:latin typeface="Arial" pitchFamily="34" charset="0"/>
                <a:cs typeface="Arial" pitchFamily="34" charset="0"/>
              </a:rPr>
              <a:t>Cas</a:t>
            </a:r>
            <a:r>
              <a:rPr lang="en-US" altLang="ko-KR" sz="1600" dirty="0">
                <a:solidFill>
                  <a:schemeClr val="tx1">
                    <a:lumMod val="65000"/>
                    <a:lumOff val="35000"/>
                  </a:schemeClr>
                </a:solidFill>
                <a:latin typeface="Arial" pitchFamily="34" charset="0"/>
                <a:cs typeface="Arial" pitchFamily="34" charset="0"/>
              </a:rPr>
              <a:t> </a:t>
            </a:r>
            <a:r>
              <a:rPr lang="en-US" altLang="ko-KR" sz="1600" dirty="0" err="1">
                <a:solidFill>
                  <a:schemeClr val="tx1">
                    <a:lumMod val="65000"/>
                    <a:lumOff val="35000"/>
                  </a:schemeClr>
                </a:solidFill>
                <a:latin typeface="Arial" pitchFamily="34" charset="0"/>
                <a:cs typeface="Arial" pitchFamily="34" charset="0"/>
              </a:rPr>
              <a:t>particulier</a:t>
            </a:r>
            <a:r>
              <a:rPr lang="en-US" altLang="ko-KR" sz="1600" dirty="0">
                <a:solidFill>
                  <a:schemeClr val="tx1">
                    <a:lumMod val="65000"/>
                    <a:lumOff val="35000"/>
                  </a:schemeClr>
                </a:solidFill>
                <a:latin typeface="Arial" pitchFamily="34" charset="0"/>
                <a:cs typeface="Arial" pitchFamily="34" charset="0"/>
              </a:rPr>
              <a:t> de </a:t>
            </a:r>
            <a:r>
              <a:rPr lang="en-US" altLang="ko-KR" sz="1600" dirty="0" err="1">
                <a:solidFill>
                  <a:schemeClr val="tx1">
                    <a:lumMod val="65000"/>
                    <a:lumOff val="35000"/>
                  </a:schemeClr>
                </a:solidFill>
                <a:latin typeface="Arial" pitchFamily="34" charset="0"/>
                <a:cs typeface="Arial" pitchFamily="34" charset="0"/>
              </a:rPr>
              <a:t>l’algorithme</a:t>
            </a:r>
            <a:r>
              <a:rPr lang="en-US" altLang="ko-KR" sz="1600" dirty="0">
                <a:solidFill>
                  <a:schemeClr val="tx1">
                    <a:lumMod val="65000"/>
                    <a:lumOff val="35000"/>
                  </a:schemeClr>
                </a:solidFill>
                <a:latin typeface="Arial" pitchFamily="34" charset="0"/>
                <a:cs typeface="Arial" pitchFamily="34" charset="0"/>
              </a:rPr>
              <a:t> Retour-sur-trace </a:t>
            </a:r>
          </a:p>
          <a:p>
            <a:r>
              <a:rPr lang="en-US" altLang="ko-KR" sz="1600" dirty="0">
                <a:solidFill>
                  <a:schemeClr val="tx1">
                    <a:lumMod val="65000"/>
                    <a:lumOff val="35000"/>
                  </a:schemeClr>
                </a:solidFill>
                <a:latin typeface="Arial" pitchFamily="34" charset="0"/>
                <a:cs typeface="Arial" pitchFamily="34" charset="0"/>
              </a:rPr>
              <a:t>   (première configuration).</a:t>
            </a:r>
          </a:p>
        </p:txBody>
      </p:sp>
      <p:sp>
        <p:nvSpPr>
          <p:cNvPr id="9" name="TextBox 8"/>
          <p:cNvSpPr txBox="1"/>
          <p:nvPr/>
        </p:nvSpPr>
        <p:spPr>
          <a:xfrm>
            <a:off x="848338" y="1355654"/>
            <a:ext cx="3443317" cy="307872"/>
          </a:xfrm>
          <a:prstGeom prst="rect">
            <a:avLst/>
          </a:prstGeom>
          <a:noFill/>
        </p:spPr>
        <p:txBody>
          <a:bodyPr wrap="square" rtlCol="0">
            <a:spAutoFit/>
          </a:bodyPr>
          <a:lstStyle/>
          <a:p>
            <a:r>
              <a:rPr lang="en-US" altLang="ko-KR" sz="1400" b="1" dirty="0" err="1">
                <a:solidFill>
                  <a:schemeClr val="bg1"/>
                </a:solidFill>
                <a:latin typeface="Arial" pitchFamily="34" charset="0"/>
                <a:cs typeface="Arial" pitchFamily="34" charset="0"/>
              </a:rPr>
              <a:t>Algorithme</a:t>
            </a:r>
            <a:r>
              <a:rPr lang="en-US" altLang="ko-KR" sz="1400" b="1" dirty="0">
                <a:solidFill>
                  <a:schemeClr val="bg1"/>
                </a:solidFill>
                <a:latin typeface="Arial" pitchFamily="34" charset="0"/>
                <a:cs typeface="Arial" pitchFamily="34" charset="0"/>
              </a:rPr>
              <a:t> </a:t>
            </a:r>
            <a:r>
              <a:rPr lang="en-US" altLang="ko-KR" sz="1400" b="1" dirty="0" err="1">
                <a:solidFill>
                  <a:schemeClr val="bg1"/>
                </a:solidFill>
                <a:latin typeface="Arial" pitchFamily="34" charset="0"/>
                <a:cs typeface="Arial" pitchFamily="34" charset="0"/>
              </a:rPr>
              <a:t>Glouton</a:t>
            </a:r>
            <a:endParaRPr lang="ko-KR" altLang="en-US" sz="1400" b="1" dirty="0">
              <a:solidFill>
                <a:schemeClr val="bg1"/>
              </a:solidFill>
              <a:latin typeface="Arial" pitchFamily="34" charset="0"/>
              <a:cs typeface="Arial" pitchFamily="34" charset="0"/>
            </a:endParaRPr>
          </a:p>
        </p:txBody>
      </p:sp>
      <p:sp>
        <p:nvSpPr>
          <p:cNvPr id="11" name="TextBox 10"/>
          <p:cNvSpPr txBox="1"/>
          <p:nvPr/>
        </p:nvSpPr>
        <p:spPr>
          <a:xfrm>
            <a:off x="4890466" y="1332378"/>
            <a:ext cx="3466492" cy="307872"/>
          </a:xfrm>
          <a:prstGeom prst="rect">
            <a:avLst/>
          </a:prstGeom>
          <a:noFill/>
        </p:spPr>
        <p:txBody>
          <a:bodyPr wrap="square" rtlCol="0">
            <a:spAutoFit/>
          </a:bodyPr>
          <a:lstStyle/>
          <a:p>
            <a:r>
              <a:rPr lang="en-US" altLang="ko-KR" sz="1400" b="1" dirty="0" err="1">
                <a:solidFill>
                  <a:schemeClr val="bg1"/>
                </a:solidFill>
                <a:latin typeface="Arial" pitchFamily="34" charset="0"/>
                <a:cs typeface="Arial" pitchFamily="34" charset="0"/>
              </a:rPr>
              <a:t>Algorithme</a:t>
            </a:r>
            <a:r>
              <a:rPr lang="en-US" altLang="ko-KR" sz="1400" b="1" dirty="0">
                <a:solidFill>
                  <a:schemeClr val="bg1"/>
                </a:solidFill>
                <a:latin typeface="Arial" pitchFamily="34" charset="0"/>
                <a:cs typeface="Arial" pitchFamily="34" charset="0"/>
              </a:rPr>
              <a:t> Retour-sur-trace</a:t>
            </a:r>
            <a:endParaRPr lang="ko-KR" altLang="en-US" sz="1400" b="1" dirty="0">
              <a:solidFill>
                <a:schemeClr val="bg1"/>
              </a:solidFill>
              <a:latin typeface="Arial" pitchFamily="34" charset="0"/>
              <a:cs typeface="Arial" pitchFamily="34" charset="0"/>
            </a:endParaRPr>
          </a:p>
        </p:txBody>
      </p:sp>
      <p:sp>
        <p:nvSpPr>
          <p:cNvPr id="20" name="TextBox 7"/>
          <p:cNvSpPr txBox="1"/>
          <p:nvPr/>
        </p:nvSpPr>
        <p:spPr>
          <a:xfrm>
            <a:off x="5024898" y="1852464"/>
            <a:ext cx="3393821" cy="2308324"/>
          </a:xfrm>
          <a:prstGeom prst="rect">
            <a:avLst/>
          </a:prstGeom>
          <a:noFill/>
        </p:spPr>
        <p:txBody>
          <a:bodyPr wrap="square" rtlCol="0">
            <a:spAutoFit/>
          </a:bodyPr>
          <a:lstStyle/>
          <a:p>
            <a:pPr marL="171450" indent="-171450">
              <a:buFont typeface="Arial" panose="020B0604020202020204" pitchFamily="34" charset="0"/>
              <a:buChar char="•"/>
            </a:pPr>
            <a:r>
              <a:rPr lang="en-US" altLang="ko-KR" sz="1600" dirty="0">
                <a:solidFill>
                  <a:schemeClr val="tx1">
                    <a:lumMod val="65000"/>
                    <a:lumOff val="35000"/>
                  </a:schemeClr>
                </a:solidFill>
                <a:latin typeface="Arial" pitchFamily="34" charset="0"/>
                <a:cs typeface="Arial" pitchFamily="34" charset="0"/>
              </a:rPr>
              <a:t>Se </a:t>
            </a:r>
            <a:r>
              <a:rPr lang="en-US" altLang="ko-KR" sz="1600" dirty="0" err="1">
                <a:solidFill>
                  <a:schemeClr val="tx1">
                    <a:lumMod val="65000"/>
                    <a:lumOff val="35000"/>
                  </a:schemeClr>
                </a:solidFill>
                <a:latin typeface="Arial" pitchFamily="34" charset="0"/>
                <a:cs typeface="Arial" pitchFamily="34" charset="0"/>
              </a:rPr>
              <a:t>basant</a:t>
            </a:r>
            <a:r>
              <a:rPr lang="en-US" altLang="ko-KR" sz="1600" dirty="0">
                <a:solidFill>
                  <a:schemeClr val="tx1">
                    <a:lumMod val="65000"/>
                    <a:lumOff val="35000"/>
                  </a:schemeClr>
                </a:solidFill>
                <a:latin typeface="Arial" pitchFamily="34" charset="0"/>
                <a:cs typeface="Arial" pitchFamily="34" charset="0"/>
              </a:rPr>
              <a:t> sur la </a:t>
            </a:r>
            <a:r>
              <a:rPr lang="en-US" altLang="ko-KR" sz="1600" dirty="0" err="1">
                <a:solidFill>
                  <a:schemeClr val="tx1">
                    <a:lumMod val="65000"/>
                    <a:lumOff val="35000"/>
                  </a:schemeClr>
                </a:solidFill>
                <a:latin typeface="Arial" pitchFamily="34" charset="0"/>
                <a:cs typeface="Arial" pitchFamily="34" charset="0"/>
              </a:rPr>
              <a:t>même</a:t>
            </a:r>
            <a:r>
              <a:rPr lang="en-US" altLang="ko-KR" sz="1600" dirty="0">
                <a:solidFill>
                  <a:schemeClr val="tx1">
                    <a:lumMod val="65000"/>
                    <a:lumOff val="35000"/>
                  </a:schemeClr>
                </a:solidFill>
                <a:latin typeface="Arial" pitchFamily="34" charset="0"/>
                <a:cs typeface="Arial" pitchFamily="34" charset="0"/>
              </a:rPr>
              <a:t> </a:t>
            </a:r>
            <a:r>
              <a:rPr lang="en-US" altLang="ko-KR" sz="1600" dirty="0" err="1">
                <a:solidFill>
                  <a:schemeClr val="tx1">
                    <a:lumMod val="65000"/>
                    <a:lumOff val="35000"/>
                  </a:schemeClr>
                </a:solidFill>
                <a:latin typeface="Arial" pitchFamily="34" charset="0"/>
                <a:cs typeface="Arial" pitchFamily="34" charset="0"/>
              </a:rPr>
              <a:t>manière</a:t>
            </a:r>
            <a:r>
              <a:rPr lang="en-US" altLang="ko-KR" sz="1600" dirty="0">
                <a:solidFill>
                  <a:schemeClr val="tx1">
                    <a:lumMod val="65000"/>
                    <a:lumOff val="35000"/>
                  </a:schemeClr>
                </a:solidFill>
                <a:latin typeface="Arial" pitchFamily="34" charset="0"/>
                <a:cs typeface="Arial" pitchFamily="34" charset="0"/>
              </a:rPr>
              <a:t> de </a:t>
            </a:r>
            <a:r>
              <a:rPr lang="en-US" altLang="ko-KR" sz="1600" dirty="0" err="1">
                <a:solidFill>
                  <a:schemeClr val="tx1">
                    <a:lumMod val="65000"/>
                    <a:lumOff val="35000"/>
                  </a:schemeClr>
                </a:solidFill>
                <a:latin typeface="Arial" pitchFamily="34" charset="0"/>
                <a:cs typeface="Arial" pitchFamily="34" charset="0"/>
              </a:rPr>
              <a:t>coloriage</a:t>
            </a:r>
            <a:r>
              <a:rPr lang="en-US" altLang="ko-KR" sz="1600" dirty="0">
                <a:solidFill>
                  <a:schemeClr val="tx1">
                    <a:lumMod val="65000"/>
                    <a:lumOff val="35000"/>
                  </a:schemeClr>
                </a:solidFill>
                <a:latin typeface="Arial" pitchFamily="34" charset="0"/>
                <a:cs typeface="Arial" pitchFamily="34" charset="0"/>
              </a:rPr>
              <a:t> de </a:t>
            </a:r>
            <a:r>
              <a:rPr lang="en-US" altLang="ko-KR" sz="1600" dirty="0" err="1">
                <a:solidFill>
                  <a:schemeClr val="tx1">
                    <a:lumMod val="65000"/>
                    <a:lumOff val="35000"/>
                  </a:schemeClr>
                </a:solidFill>
                <a:latin typeface="Arial" pitchFamily="34" charset="0"/>
                <a:cs typeface="Arial" pitchFamily="34" charset="0"/>
              </a:rPr>
              <a:t>l’algorithme</a:t>
            </a:r>
            <a:r>
              <a:rPr lang="en-US" altLang="ko-KR" sz="1600" dirty="0">
                <a:solidFill>
                  <a:schemeClr val="tx1">
                    <a:lumMod val="65000"/>
                    <a:lumOff val="35000"/>
                  </a:schemeClr>
                </a:solidFill>
                <a:latin typeface="Arial" pitchFamily="34" charset="0"/>
                <a:cs typeface="Arial" pitchFamily="34" charset="0"/>
              </a:rPr>
              <a:t> </a:t>
            </a:r>
            <a:r>
              <a:rPr lang="en-US" altLang="ko-KR" sz="1600" dirty="0" err="1">
                <a:solidFill>
                  <a:schemeClr val="tx1">
                    <a:lumMod val="65000"/>
                    <a:lumOff val="35000"/>
                  </a:schemeClr>
                </a:solidFill>
                <a:latin typeface="Arial" pitchFamily="34" charset="0"/>
                <a:cs typeface="Arial" pitchFamily="34" charset="0"/>
              </a:rPr>
              <a:t>Glouton</a:t>
            </a:r>
            <a:r>
              <a:rPr lang="en-US" altLang="ko-KR" sz="1600" dirty="0">
                <a:solidFill>
                  <a:schemeClr val="tx1">
                    <a:lumMod val="65000"/>
                    <a:lumOff val="35000"/>
                  </a:schemeClr>
                </a:solidFill>
                <a:latin typeface="Arial" pitchFamily="34" charset="0"/>
                <a:cs typeface="Arial" pitchFamily="34" charset="0"/>
              </a:rPr>
              <a:t>.</a:t>
            </a:r>
          </a:p>
          <a:p>
            <a:pPr marL="171450" indent="-171450">
              <a:buFont typeface="Arial" panose="020B0604020202020204" pitchFamily="34" charset="0"/>
              <a:buChar char="•"/>
            </a:pPr>
            <a:endParaRPr lang="en-US" altLang="ko-KR" sz="1600" dirty="0">
              <a:solidFill>
                <a:schemeClr val="tx1">
                  <a:lumMod val="65000"/>
                  <a:lumOff val="35000"/>
                </a:schemeClr>
              </a:solidFill>
              <a:latin typeface="Arial" pitchFamily="34" charset="0"/>
              <a:cs typeface="Arial" pitchFamily="34" charset="0"/>
            </a:endParaRPr>
          </a:p>
          <a:p>
            <a:pPr marL="171450" indent="-171450">
              <a:buFont typeface="Arial" panose="020B0604020202020204" pitchFamily="34" charset="0"/>
              <a:buChar char="•"/>
            </a:pPr>
            <a:r>
              <a:rPr lang="en-US" altLang="ko-KR" sz="1600" dirty="0" err="1">
                <a:solidFill>
                  <a:schemeClr val="tx1">
                    <a:lumMod val="65000"/>
                    <a:lumOff val="35000"/>
                  </a:schemeClr>
                </a:solidFill>
                <a:latin typeface="Arial" pitchFamily="34" charset="0"/>
                <a:cs typeface="Arial" pitchFamily="34" charset="0"/>
              </a:rPr>
              <a:t>Algorithme</a:t>
            </a:r>
            <a:r>
              <a:rPr lang="en-US" altLang="ko-KR" sz="1600" dirty="0">
                <a:solidFill>
                  <a:schemeClr val="tx1">
                    <a:lumMod val="65000"/>
                    <a:lumOff val="35000"/>
                  </a:schemeClr>
                </a:solidFill>
                <a:latin typeface="Arial" pitchFamily="34" charset="0"/>
                <a:cs typeface="Arial" pitchFamily="34" charset="0"/>
              </a:rPr>
              <a:t> flexible et plus </a:t>
            </a:r>
            <a:r>
              <a:rPr lang="en-US" altLang="ko-KR" sz="1600" dirty="0" err="1">
                <a:solidFill>
                  <a:schemeClr val="tx1">
                    <a:lumMod val="65000"/>
                    <a:lumOff val="35000"/>
                  </a:schemeClr>
                </a:solidFill>
                <a:latin typeface="Arial" pitchFamily="34" charset="0"/>
                <a:cs typeface="Arial" pitchFamily="34" charset="0"/>
              </a:rPr>
              <a:t>efficace</a:t>
            </a:r>
            <a:r>
              <a:rPr lang="en-US" altLang="ko-KR" sz="1600" dirty="0">
                <a:solidFill>
                  <a:schemeClr val="tx1">
                    <a:lumMod val="65000"/>
                    <a:lumOff val="35000"/>
                  </a:schemeClr>
                </a:solidFill>
                <a:latin typeface="Arial" pitchFamily="34" charset="0"/>
                <a:cs typeface="Arial" pitchFamily="34" charset="0"/>
              </a:rPr>
              <a:t>.</a:t>
            </a:r>
          </a:p>
          <a:p>
            <a:pPr marL="171450" indent="-171450">
              <a:buFont typeface="Arial" panose="020B0604020202020204" pitchFamily="34" charset="0"/>
              <a:buChar char="•"/>
            </a:pPr>
            <a:endParaRPr lang="en-US" altLang="ko-KR" sz="1600" dirty="0">
              <a:solidFill>
                <a:schemeClr val="tx1">
                  <a:lumMod val="65000"/>
                  <a:lumOff val="35000"/>
                </a:schemeClr>
              </a:solidFill>
              <a:latin typeface="Arial" pitchFamily="34" charset="0"/>
              <a:cs typeface="Arial" pitchFamily="34" charset="0"/>
            </a:endParaRPr>
          </a:p>
          <a:p>
            <a:pPr marL="171450" indent="-171450">
              <a:buFont typeface="Arial" panose="020B0604020202020204" pitchFamily="34" charset="0"/>
              <a:buChar char="•"/>
            </a:pPr>
            <a:r>
              <a:rPr lang="en-US" altLang="ko-KR" sz="1600" dirty="0" err="1">
                <a:solidFill>
                  <a:schemeClr val="tx1">
                    <a:lumMod val="65000"/>
                    <a:lumOff val="35000"/>
                  </a:schemeClr>
                </a:solidFill>
                <a:latin typeface="Arial" pitchFamily="34" charset="0"/>
                <a:cs typeface="Arial" pitchFamily="34" charset="0"/>
              </a:rPr>
              <a:t>Essai</a:t>
            </a:r>
            <a:r>
              <a:rPr lang="en-US" altLang="ko-KR" sz="1600" dirty="0">
                <a:solidFill>
                  <a:schemeClr val="tx1">
                    <a:lumMod val="65000"/>
                    <a:lumOff val="35000"/>
                  </a:schemeClr>
                </a:solidFill>
                <a:latin typeface="Arial" pitchFamily="34" charset="0"/>
                <a:cs typeface="Arial" pitchFamily="34" charset="0"/>
              </a:rPr>
              <a:t> d’un grand </a:t>
            </a:r>
            <a:r>
              <a:rPr lang="en-US" altLang="ko-KR" sz="1600" dirty="0" err="1">
                <a:solidFill>
                  <a:schemeClr val="tx1">
                    <a:lumMod val="65000"/>
                    <a:lumOff val="35000"/>
                  </a:schemeClr>
                </a:solidFill>
                <a:latin typeface="Arial" pitchFamily="34" charset="0"/>
                <a:cs typeface="Arial" pitchFamily="34" charset="0"/>
              </a:rPr>
              <a:t>nombre</a:t>
            </a:r>
            <a:r>
              <a:rPr lang="en-US" altLang="ko-KR" sz="1600" dirty="0">
                <a:solidFill>
                  <a:schemeClr val="tx1">
                    <a:lumMod val="65000"/>
                    <a:lumOff val="35000"/>
                  </a:schemeClr>
                </a:solidFill>
                <a:latin typeface="Arial" pitchFamily="34" charset="0"/>
                <a:cs typeface="Arial" pitchFamily="34" charset="0"/>
              </a:rPr>
              <a:t> de configurations.</a:t>
            </a:r>
          </a:p>
        </p:txBody>
      </p:sp>
    </p:spTree>
    <p:extLst>
      <p:ext uri="{BB962C8B-B14F-4D97-AF65-F5344CB8AC3E}">
        <p14:creationId xmlns:p14="http://schemas.microsoft.com/office/powerpoint/2010/main" val="40746640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xmlns="" id="{8377CB39-E604-43B3-8F5D-2ED80E6067FB}"/>
              </a:ext>
            </a:extLst>
          </p:cNvPr>
          <p:cNvSpPr>
            <a:spLocks noGrp="1"/>
          </p:cNvSpPr>
          <p:nvPr>
            <p:ph type="body" sz="quarter" idx="10"/>
          </p:nvPr>
        </p:nvSpPr>
        <p:spPr/>
        <p:txBody>
          <a:bodyPr>
            <a:normAutofit fontScale="55000" lnSpcReduction="20000"/>
          </a:bodyPr>
          <a:lstStyle/>
          <a:p>
            <a:r>
              <a:rPr lang="fr-FR" dirty="0"/>
              <a:t>Champs </a:t>
            </a:r>
            <a:r>
              <a:rPr lang="fr-FR" dirty="0" smtClean="0"/>
              <a:t>d’application</a:t>
            </a:r>
            <a:endParaRPr lang="fr-FR" dirty="0"/>
          </a:p>
        </p:txBody>
      </p:sp>
    </p:spTree>
    <p:extLst>
      <p:ext uri="{BB962C8B-B14F-4D97-AF65-F5344CB8AC3E}">
        <p14:creationId xmlns:p14="http://schemas.microsoft.com/office/powerpoint/2010/main" val="26259835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xmlns="" id="{FC58E356-C791-4161-A8A4-51E739234ABE}"/>
              </a:ext>
            </a:extLst>
          </p:cNvPr>
          <p:cNvSpPr>
            <a:spLocks noGrp="1"/>
          </p:cNvSpPr>
          <p:nvPr>
            <p:ph type="body" sz="quarter" idx="10"/>
          </p:nvPr>
        </p:nvSpPr>
        <p:spPr>
          <a:xfrm>
            <a:off x="0" y="411638"/>
            <a:ext cx="9144000" cy="576242"/>
          </a:xfrm>
        </p:spPr>
        <p:txBody>
          <a:bodyPr>
            <a:normAutofit fontScale="92500" lnSpcReduction="10000"/>
          </a:bodyPr>
          <a:lstStyle/>
          <a:p>
            <a:r>
              <a:rPr lang="fr-FR" dirty="0"/>
              <a:t>Réseau GSM</a:t>
            </a:r>
          </a:p>
          <a:p>
            <a:endParaRPr lang="fr-FR" dirty="0"/>
          </a:p>
        </p:txBody>
      </p:sp>
      <p:sp>
        <p:nvSpPr>
          <p:cNvPr id="3" name="Espace réservé du texte 2">
            <a:extLst>
              <a:ext uri="{FF2B5EF4-FFF2-40B4-BE49-F238E27FC236}">
                <a16:creationId xmlns:a16="http://schemas.microsoft.com/office/drawing/2014/main" xmlns="" id="{D6FAC03D-F7D6-4167-BD06-E1A60E8711E7}"/>
              </a:ext>
            </a:extLst>
          </p:cNvPr>
          <p:cNvSpPr>
            <a:spLocks noGrp="1"/>
          </p:cNvSpPr>
          <p:nvPr>
            <p:ph type="body" sz="quarter" idx="11"/>
          </p:nvPr>
        </p:nvSpPr>
        <p:spPr>
          <a:xfrm>
            <a:off x="5279" y="772344"/>
            <a:ext cx="9144000" cy="576242"/>
          </a:xfrm>
        </p:spPr>
        <p:txBody>
          <a:bodyPr>
            <a:normAutofit fontScale="92500" lnSpcReduction="20000"/>
          </a:bodyPr>
          <a:lstStyle/>
          <a:p>
            <a:r>
              <a:rPr lang="fr-FR" sz="2000" dirty="0"/>
              <a:t>Un réseau GSM est constitué par plusieurs BTS(BTS=des hexagone contigus), entre chaque deux hexagone il y’a  une distance de 35km au max et 12km au min : </a:t>
            </a:r>
          </a:p>
          <a:p>
            <a:endParaRPr lang="fr-FR" dirty="0"/>
          </a:p>
        </p:txBody>
      </p:sp>
      <p:pic>
        <p:nvPicPr>
          <p:cNvPr id="5" name="Image 4">
            <a:extLst>
              <a:ext uri="{FF2B5EF4-FFF2-40B4-BE49-F238E27FC236}">
                <a16:creationId xmlns:a16="http://schemas.microsoft.com/office/drawing/2014/main" xmlns="" id="{A1FABAE1-2349-4B0A-9F4E-3DB6AB66B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8024" y="1470763"/>
            <a:ext cx="4104456" cy="3312368"/>
          </a:xfrm>
          <a:prstGeom prst="rect">
            <a:avLst/>
          </a:prstGeom>
        </p:spPr>
      </p:pic>
      <p:pic>
        <p:nvPicPr>
          <p:cNvPr id="7" name="Image 6">
            <a:extLst>
              <a:ext uri="{FF2B5EF4-FFF2-40B4-BE49-F238E27FC236}">
                <a16:creationId xmlns:a16="http://schemas.microsoft.com/office/drawing/2014/main" xmlns="" id="{E401F1B9-FAB7-48AE-8BEB-0A4A4952D2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564432"/>
            <a:ext cx="3528392" cy="3169018"/>
          </a:xfrm>
          <a:prstGeom prst="rect">
            <a:avLst/>
          </a:prstGeom>
        </p:spPr>
      </p:pic>
    </p:spTree>
    <p:extLst>
      <p:ext uri="{BB962C8B-B14F-4D97-AF65-F5344CB8AC3E}">
        <p14:creationId xmlns:p14="http://schemas.microsoft.com/office/powerpoint/2010/main" val="374723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xmlns="" id="{855826A2-E8D0-4ED1-B957-056183DAA2ED}"/>
              </a:ext>
            </a:extLst>
          </p:cNvPr>
          <p:cNvSpPr>
            <a:spLocks noGrp="1"/>
          </p:cNvSpPr>
          <p:nvPr>
            <p:ph type="body" sz="quarter" idx="10"/>
          </p:nvPr>
        </p:nvSpPr>
        <p:spPr/>
        <p:txBody>
          <a:bodyPr>
            <a:normAutofit fontScale="92500" lnSpcReduction="10000"/>
          </a:bodyPr>
          <a:lstStyle/>
          <a:p>
            <a:r>
              <a:rPr lang="fr-FR" dirty="0"/>
              <a:t>Planning</a:t>
            </a:r>
          </a:p>
        </p:txBody>
      </p:sp>
      <p:sp>
        <p:nvSpPr>
          <p:cNvPr id="3" name="Espace réservé du texte 2">
            <a:extLst>
              <a:ext uri="{FF2B5EF4-FFF2-40B4-BE49-F238E27FC236}">
                <a16:creationId xmlns:a16="http://schemas.microsoft.com/office/drawing/2014/main" xmlns="" id="{732B1ED9-A390-47BD-8BAC-EA6BF8CDB04E}"/>
              </a:ext>
            </a:extLst>
          </p:cNvPr>
          <p:cNvSpPr>
            <a:spLocks noGrp="1"/>
          </p:cNvSpPr>
          <p:nvPr>
            <p:ph type="body" sz="quarter" idx="11"/>
          </p:nvPr>
        </p:nvSpPr>
        <p:spPr>
          <a:xfrm>
            <a:off x="0" y="699759"/>
            <a:ext cx="9144000" cy="648649"/>
          </a:xfrm>
        </p:spPr>
        <p:txBody>
          <a:bodyPr>
            <a:normAutofit/>
          </a:bodyPr>
          <a:lstStyle/>
          <a:p>
            <a:r>
              <a:rPr lang="fr-FR" dirty="0"/>
              <a:t>La modélisation se fait en considérant que les sommets sont les évènements et chaque arête représente </a:t>
            </a:r>
          </a:p>
          <a:p>
            <a:r>
              <a:rPr lang="fr-FR" dirty="0"/>
              <a:t>une contrainte de la programmation  :</a:t>
            </a:r>
          </a:p>
          <a:p>
            <a:endParaRPr lang="fr-FR" dirty="0"/>
          </a:p>
        </p:txBody>
      </p:sp>
      <p:pic>
        <p:nvPicPr>
          <p:cNvPr id="5" name="Image 4">
            <a:extLst>
              <a:ext uri="{FF2B5EF4-FFF2-40B4-BE49-F238E27FC236}">
                <a16:creationId xmlns:a16="http://schemas.microsoft.com/office/drawing/2014/main" xmlns="" id="{39AF0021-22DA-4B97-B2C1-7EE2D87C08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1564432"/>
            <a:ext cx="3816424" cy="3028792"/>
          </a:xfrm>
          <a:prstGeom prst="rect">
            <a:avLst/>
          </a:prstGeom>
        </p:spPr>
      </p:pic>
      <p:pic>
        <p:nvPicPr>
          <p:cNvPr id="7" name="Image 6">
            <a:extLst>
              <a:ext uri="{FF2B5EF4-FFF2-40B4-BE49-F238E27FC236}">
                <a16:creationId xmlns:a16="http://schemas.microsoft.com/office/drawing/2014/main" xmlns="" id="{11EB9D87-A1E1-4CDF-9D1A-6922A7181B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2040" y="1564432"/>
            <a:ext cx="3888432" cy="3028792"/>
          </a:xfrm>
          <a:prstGeom prst="rect">
            <a:avLst/>
          </a:prstGeom>
        </p:spPr>
      </p:pic>
    </p:spTree>
    <p:extLst>
      <p:ext uri="{BB962C8B-B14F-4D97-AF65-F5344CB8AC3E}">
        <p14:creationId xmlns:p14="http://schemas.microsoft.com/office/powerpoint/2010/main" val="28974107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 xmlns:a16="http://schemas.microsoft.com/office/drawing/2014/main" id="{6F42ADE0-9C1D-43FB-B26B-AD412A54ED0B}"/>
              </a:ext>
            </a:extLst>
          </p:cNvPr>
          <p:cNvSpPr txBox="1"/>
          <p:nvPr/>
        </p:nvSpPr>
        <p:spPr>
          <a:xfrm>
            <a:off x="599706" y="1204392"/>
            <a:ext cx="8568952" cy="3554819"/>
          </a:xfrm>
          <a:prstGeom prst="rect">
            <a:avLst/>
          </a:prstGeom>
          <a:noFill/>
        </p:spPr>
        <p:txBody>
          <a:bodyPr wrap="square" rtlCol="0">
            <a:spAutoFit/>
          </a:bodyPr>
          <a:lstStyle/>
          <a:p>
            <a:pPr lvl="0">
              <a:spcBef>
                <a:spcPts val="600"/>
              </a:spcBef>
            </a:pPr>
            <a:r>
              <a:rPr lang="fr-FR" sz="1600" b="1" dirty="0">
                <a:latin typeface="Bodoni MT" panose="02070603080606020203" pitchFamily="18" charset="0"/>
                <a:sym typeface="Wingdings 2" panose="05020102010507070707" pitchFamily="18" charset="2"/>
              </a:rPr>
              <a:t>Le problème des quatre couleurs s’avère être parmi les problèmes les plus célèbres de</a:t>
            </a:r>
          </a:p>
          <a:p>
            <a:pPr lvl="0">
              <a:spcBef>
                <a:spcPts val="600"/>
              </a:spcBef>
            </a:pPr>
            <a:r>
              <a:rPr lang="fr-FR" sz="1600" b="1" dirty="0">
                <a:latin typeface="Bodoni MT" panose="02070603080606020203" pitchFamily="18" charset="0"/>
                <a:sym typeface="Wingdings 2" panose="05020102010507070707" pitchFamily="18" charset="2"/>
              </a:rPr>
              <a:t>mathématiques combinatoires. Plusieurs mathématiciens l’ont abordé, et plusieurs d’entre</a:t>
            </a:r>
          </a:p>
          <a:p>
            <a:pPr lvl="0">
              <a:spcBef>
                <a:spcPts val="600"/>
              </a:spcBef>
            </a:pPr>
            <a:r>
              <a:rPr lang="fr-FR" sz="1600" b="1" dirty="0">
                <a:latin typeface="Bodoni MT" panose="02070603080606020203" pitchFamily="18" charset="0"/>
                <a:sym typeface="Wingdings 2" panose="05020102010507070707" pitchFamily="18" charset="2"/>
              </a:rPr>
              <a:t>eux ont aboutit à des résultats faux. Jusqu’à l’instant, les démonstrations approuvées du</a:t>
            </a:r>
          </a:p>
          <a:p>
            <a:pPr lvl="0">
              <a:spcBef>
                <a:spcPts val="600"/>
              </a:spcBef>
            </a:pPr>
            <a:r>
              <a:rPr lang="fr-FR" sz="1600" b="1" dirty="0">
                <a:latin typeface="Bodoni MT" panose="02070603080606020203" pitchFamily="18" charset="0"/>
                <a:sym typeface="Wingdings 2" panose="05020102010507070707" pitchFamily="18" charset="2"/>
              </a:rPr>
              <a:t>problème sont toutes assistées par ordinateur. Mais des démonstrations mathématiques</a:t>
            </a:r>
          </a:p>
          <a:p>
            <a:pPr lvl="0">
              <a:spcBef>
                <a:spcPts val="600"/>
              </a:spcBef>
            </a:pPr>
            <a:r>
              <a:rPr lang="fr-FR" sz="1600" b="1" dirty="0">
                <a:latin typeface="Bodoni MT" panose="02070603080606020203" pitchFamily="18" charset="0"/>
                <a:sym typeface="Wingdings 2" panose="05020102010507070707" pitchFamily="18" charset="2"/>
              </a:rPr>
              <a:t>existent pour le cas du coloriage d’une carte planaire avec cinq ou six couleurs.</a:t>
            </a:r>
          </a:p>
          <a:p>
            <a:pPr lvl="0">
              <a:spcBef>
                <a:spcPts val="600"/>
              </a:spcBef>
            </a:pPr>
            <a:r>
              <a:rPr lang="fr-FR" sz="1600" b="1" dirty="0">
                <a:latin typeface="Bodoni MT" panose="02070603080606020203" pitchFamily="18" charset="0"/>
                <a:sym typeface="Wingdings 2" panose="05020102010507070707" pitchFamily="18" charset="2"/>
              </a:rPr>
              <a:t>De plus, l’importance du problème des quatre couleurs dépasse la théorie au concret,</a:t>
            </a:r>
          </a:p>
          <a:p>
            <a:pPr lvl="0">
              <a:spcBef>
                <a:spcPts val="600"/>
              </a:spcBef>
            </a:pPr>
            <a:r>
              <a:rPr lang="fr-FR" sz="1600" b="1" dirty="0">
                <a:latin typeface="Bodoni MT" panose="02070603080606020203" pitchFamily="18" charset="0"/>
                <a:sym typeface="Wingdings 2" panose="05020102010507070707" pitchFamily="18" charset="2"/>
              </a:rPr>
              <a:t>puisqu’il sert à résoudre des problèmes d’affectation et de planning. Ainsi, en traitant ce</a:t>
            </a:r>
          </a:p>
          <a:p>
            <a:pPr lvl="0">
              <a:spcBef>
                <a:spcPts val="600"/>
              </a:spcBef>
            </a:pPr>
            <a:r>
              <a:rPr lang="fr-FR" sz="1600" b="1" dirty="0">
                <a:latin typeface="Bodoni MT" panose="02070603080606020203" pitchFamily="18" charset="0"/>
                <a:sym typeface="Wingdings 2" panose="05020102010507070707" pitchFamily="18" charset="2"/>
              </a:rPr>
              <a:t>sujet, nous avons voulu mettre en pratique ce que nous avons eu d’apprentissage lors de</a:t>
            </a:r>
          </a:p>
          <a:p>
            <a:pPr lvl="0">
              <a:spcBef>
                <a:spcPts val="600"/>
              </a:spcBef>
            </a:pPr>
            <a:r>
              <a:rPr lang="fr-FR" sz="1600" b="1" dirty="0">
                <a:latin typeface="Bodoni MT" panose="02070603080606020203" pitchFamily="18" charset="0"/>
                <a:sym typeface="Wingdings 2" panose="05020102010507070707" pitchFamily="18" charset="2"/>
              </a:rPr>
              <a:t>cette première année, et aussi de faire un travail collectif où chacun des membres de l’équipe</a:t>
            </a:r>
          </a:p>
          <a:p>
            <a:pPr lvl="0">
              <a:spcBef>
                <a:spcPts val="600"/>
              </a:spcBef>
            </a:pPr>
            <a:r>
              <a:rPr lang="fr-FR" sz="1600" b="1" dirty="0">
                <a:latin typeface="Bodoni MT" panose="02070603080606020203" pitchFamily="18" charset="0"/>
                <a:sym typeface="Wingdings 2" panose="05020102010507070707" pitchFamily="18" charset="2"/>
              </a:rPr>
              <a:t>a contribué à la réalisation de cette étude théorique-numérique du problème .</a:t>
            </a:r>
          </a:p>
          <a:p>
            <a:endParaRPr lang="fr-FR" dirty="0"/>
          </a:p>
        </p:txBody>
      </p:sp>
      <p:sp>
        <p:nvSpPr>
          <p:cNvPr id="2" name="Rectangle 1">
            <a:extLst>
              <a:ext uri="{FF2B5EF4-FFF2-40B4-BE49-F238E27FC236}">
                <a16:creationId xmlns="" xmlns:a16="http://schemas.microsoft.com/office/drawing/2014/main" id="{5ED93290-58B2-4912-8415-72AB16CF66E7}"/>
              </a:ext>
            </a:extLst>
          </p:cNvPr>
          <p:cNvSpPr/>
          <p:nvPr/>
        </p:nvSpPr>
        <p:spPr>
          <a:xfrm>
            <a:off x="3668547" y="196280"/>
            <a:ext cx="1806905" cy="523220"/>
          </a:xfrm>
          <a:prstGeom prst="rect">
            <a:avLst/>
          </a:prstGeom>
        </p:spPr>
        <p:txBody>
          <a:bodyPr wrap="none">
            <a:spAutoFit/>
          </a:bodyPr>
          <a:lstStyle/>
          <a:p>
            <a:r>
              <a:rPr lang="fr-FR" sz="2800" b="1" dirty="0"/>
              <a:t>Conclusion</a:t>
            </a:r>
          </a:p>
        </p:txBody>
      </p:sp>
    </p:spTree>
    <p:extLst>
      <p:ext uri="{BB962C8B-B14F-4D97-AF65-F5344CB8AC3E}">
        <p14:creationId xmlns:p14="http://schemas.microsoft.com/office/powerpoint/2010/main" val="4006491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xmlns="" id="{6F42ADE0-9C1D-43FB-B26B-AD412A54ED0B}"/>
              </a:ext>
            </a:extLst>
          </p:cNvPr>
          <p:cNvSpPr txBox="1"/>
          <p:nvPr/>
        </p:nvSpPr>
        <p:spPr>
          <a:xfrm>
            <a:off x="788738" y="916360"/>
            <a:ext cx="3780927" cy="3139321"/>
          </a:xfrm>
          <a:prstGeom prst="rect">
            <a:avLst/>
          </a:prstGeom>
          <a:noFill/>
        </p:spPr>
        <p:txBody>
          <a:bodyPr wrap="square" rtlCol="0">
            <a:spAutoFit/>
          </a:bodyPr>
          <a:lstStyle/>
          <a:p>
            <a:pPr lvl="0">
              <a:spcBef>
                <a:spcPts val="600"/>
              </a:spcBef>
            </a:pPr>
            <a:r>
              <a:rPr lang="fr-FR" b="1" dirty="0">
                <a:latin typeface="Bodoni MT" panose="02070603080606020203" pitchFamily="18" charset="0"/>
                <a:sym typeface="Wingdings 2" panose="05020102010507070707" pitchFamily="18" charset="2"/>
              </a:rPr>
              <a:t>  </a:t>
            </a:r>
            <a:r>
              <a:rPr lang="fr-FR" b="1" dirty="0">
                <a:latin typeface="Bodoni MT" panose="02070603080606020203" pitchFamily="18" charset="0"/>
              </a:rPr>
              <a:t>Dans le cadre du projet de l’élément de module calcul scientifique, nous avons opté pour la résolution du problème de quatre couleurs. </a:t>
            </a:r>
          </a:p>
          <a:p>
            <a:pPr lvl="0"/>
            <a:r>
              <a:rPr lang="fr-FR" b="1" dirty="0">
                <a:latin typeface="Bodoni MT" panose="02070603080606020203" pitchFamily="18" charset="0"/>
                <a:sym typeface="Wingdings 2" panose="05020102010507070707" pitchFamily="18" charset="2"/>
              </a:rPr>
              <a:t>    </a:t>
            </a:r>
            <a:r>
              <a:rPr lang="fr-FR" b="1" dirty="0">
                <a:latin typeface="Bodoni MT" panose="02070603080606020203" pitchFamily="18" charset="0"/>
              </a:rPr>
              <a:t>Les principales motivations qui sont derrières ce choix étaient la simplicité de l’énoncé et surtout le rapport avec le domaine de l’informatique. </a:t>
            </a:r>
          </a:p>
          <a:p>
            <a:endParaRPr lang="fr-FR" dirty="0"/>
          </a:p>
        </p:txBody>
      </p:sp>
      <p:pic>
        <p:nvPicPr>
          <p:cNvPr id="6" name="Image 5">
            <a:extLst>
              <a:ext uri="{FF2B5EF4-FFF2-40B4-BE49-F238E27FC236}">
                <a16:creationId xmlns:a16="http://schemas.microsoft.com/office/drawing/2014/main" xmlns="" id="{859FD7A2-880C-467E-8E56-8AEF6414A5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757828"/>
            <a:ext cx="3858816" cy="3139321"/>
          </a:xfrm>
          <a:prstGeom prst="rect">
            <a:avLst/>
          </a:prstGeom>
        </p:spPr>
      </p:pic>
    </p:spTree>
    <p:extLst>
      <p:ext uri="{BB962C8B-B14F-4D97-AF65-F5344CB8AC3E}">
        <p14:creationId xmlns:p14="http://schemas.microsoft.com/office/powerpoint/2010/main" val="1236949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xmlns="" id="{438AE553-5C86-46F1-B406-074202EB4EBE}"/>
              </a:ext>
            </a:extLst>
          </p:cNvPr>
          <p:cNvSpPr>
            <a:spLocks noGrp="1"/>
          </p:cNvSpPr>
          <p:nvPr>
            <p:ph type="body" sz="quarter" idx="10"/>
          </p:nvPr>
        </p:nvSpPr>
        <p:spPr/>
        <p:txBody>
          <a:bodyPr>
            <a:normAutofit fontScale="62500" lnSpcReduction="20000"/>
          </a:bodyPr>
          <a:lstStyle/>
          <a:p>
            <a:r>
              <a:rPr lang="fr-FR" dirty="0"/>
              <a:t>Contexte historique</a:t>
            </a:r>
          </a:p>
        </p:txBody>
      </p:sp>
    </p:spTree>
    <p:extLst>
      <p:ext uri="{BB962C8B-B14F-4D97-AF65-F5344CB8AC3E}">
        <p14:creationId xmlns:p14="http://schemas.microsoft.com/office/powerpoint/2010/main" val="3607978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xmlns="" id="{A1BD57C4-74E2-4B3A-BD3D-AC347FBEA2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1132383"/>
            <a:ext cx="8496943" cy="3816425"/>
          </a:xfrm>
          <a:prstGeom prst="rect">
            <a:avLst/>
          </a:prstGeom>
        </p:spPr>
      </p:pic>
    </p:spTree>
    <p:extLst>
      <p:ext uri="{BB962C8B-B14F-4D97-AF65-F5344CB8AC3E}">
        <p14:creationId xmlns:p14="http://schemas.microsoft.com/office/powerpoint/2010/main" val="3997785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xmlns="" id="{CD6A8E31-42FC-462E-813E-0975EC7C180E}"/>
              </a:ext>
            </a:extLst>
          </p:cNvPr>
          <p:cNvSpPr>
            <a:spLocks noGrp="1"/>
          </p:cNvSpPr>
          <p:nvPr>
            <p:ph type="body" sz="quarter" idx="10"/>
          </p:nvPr>
        </p:nvSpPr>
        <p:spPr/>
        <p:txBody>
          <a:bodyPr>
            <a:normAutofit fontScale="77500" lnSpcReduction="20000"/>
          </a:bodyPr>
          <a:lstStyle/>
          <a:p>
            <a:r>
              <a:rPr lang="fr-FR" dirty="0"/>
              <a:t>Etude théorique</a:t>
            </a:r>
          </a:p>
        </p:txBody>
      </p:sp>
    </p:spTree>
    <p:extLst>
      <p:ext uri="{BB962C8B-B14F-4D97-AF65-F5344CB8AC3E}">
        <p14:creationId xmlns:p14="http://schemas.microsoft.com/office/powerpoint/2010/main" val="2614145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64" y="123516"/>
            <a:ext cx="9144000" cy="576242"/>
          </a:xfrm>
        </p:spPr>
        <p:txBody>
          <a:bodyPr>
            <a:normAutofit fontScale="92500" lnSpcReduction="10000"/>
          </a:bodyPr>
          <a:lstStyle/>
          <a:p>
            <a:r>
              <a:rPr lang="fr-FR" altLang="ko-KR" dirty="0"/>
              <a:t>Etude théorique</a:t>
            </a:r>
            <a:endParaRPr lang="fr-FR" altLang="ko-KR" dirty="0">
              <a:solidFill>
                <a:schemeClr val="tx1">
                  <a:lumMod val="75000"/>
                  <a:lumOff val="25000"/>
                </a:schemeClr>
              </a:solidFill>
            </a:endParaRPr>
          </a:p>
        </p:txBody>
      </p:sp>
      <p:sp>
        <p:nvSpPr>
          <p:cNvPr id="49" name="Text Placeholder 1"/>
          <p:cNvSpPr>
            <a:spLocks noGrp="1"/>
          </p:cNvSpPr>
          <p:nvPr>
            <p:ph type="body" sz="quarter" idx="10"/>
          </p:nvPr>
        </p:nvSpPr>
        <p:spPr>
          <a:xfrm>
            <a:off x="214282" y="-1570860"/>
            <a:ext cx="3714776" cy="6500858"/>
          </a:xfrm>
        </p:spPr>
        <p:txBody>
          <a:bodyPr>
            <a:normAutofit/>
          </a:bodyPr>
          <a:lstStyle/>
          <a:p>
            <a:pPr marL="342900" indent="-342900" algn="l">
              <a:buFont typeface="Arial" panose="020B0604020202020204" pitchFamily="34" charset="0"/>
              <a:buChar char="•"/>
            </a:pPr>
            <a:r>
              <a:rPr lang="fr-FR" altLang="ko-KR" sz="2000" b="1" i="1" dirty="0">
                <a:solidFill>
                  <a:schemeClr val="tx1">
                    <a:lumMod val="75000"/>
                    <a:lumOff val="25000"/>
                  </a:schemeClr>
                </a:solidFill>
              </a:rPr>
              <a:t>La dualité carte-graphe :</a:t>
            </a:r>
            <a:br>
              <a:rPr lang="fr-FR" altLang="ko-KR" sz="2000" b="1" i="1" dirty="0">
                <a:solidFill>
                  <a:schemeClr val="tx1">
                    <a:lumMod val="75000"/>
                    <a:lumOff val="25000"/>
                  </a:schemeClr>
                </a:solidFill>
              </a:rPr>
            </a:br>
            <a:endParaRPr lang="fr-FR" altLang="ko-KR" sz="2000" b="1" i="1" dirty="0">
              <a:solidFill>
                <a:schemeClr val="tx1">
                  <a:lumMod val="75000"/>
                  <a:lumOff val="25000"/>
                </a:schemeClr>
              </a:solidFill>
            </a:endParaRPr>
          </a:p>
          <a:p>
            <a:pPr marL="457200" indent="-457200" algn="l">
              <a:buFont typeface="+mj-lt"/>
              <a:buAutoNum type="arabicPeriod"/>
            </a:pPr>
            <a:endParaRPr lang="fr-FR" altLang="ko-KR" sz="1800" b="1" i="1" dirty="0">
              <a:solidFill>
                <a:schemeClr val="tx1">
                  <a:lumMod val="75000"/>
                  <a:lumOff val="25000"/>
                </a:schemeClr>
              </a:solidFill>
            </a:endParaRPr>
          </a:p>
        </p:txBody>
      </p:sp>
      <p:sp>
        <p:nvSpPr>
          <p:cNvPr id="6" name="Text Placeholder 1"/>
          <p:cNvSpPr>
            <a:spLocks noGrp="1"/>
          </p:cNvSpPr>
          <p:nvPr>
            <p:ph type="body" sz="quarter" idx="10"/>
          </p:nvPr>
        </p:nvSpPr>
        <p:spPr>
          <a:xfrm>
            <a:off x="4429124" y="-1356546"/>
            <a:ext cx="4357718" cy="6286544"/>
          </a:xfrm>
        </p:spPr>
        <p:txBody>
          <a:bodyPr>
            <a:normAutofit/>
          </a:bodyPr>
          <a:lstStyle/>
          <a:p>
            <a:pPr marL="342900" indent="-342900" algn="l">
              <a:buFont typeface="Arial" panose="020B0604020202020204" pitchFamily="34" charset="0"/>
              <a:buChar char="•"/>
            </a:pPr>
            <a:r>
              <a:rPr lang="fr-FR" altLang="ko-KR" sz="2000" b="1" i="1" dirty="0">
                <a:solidFill>
                  <a:schemeClr val="tx1">
                    <a:lumMod val="75000"/>
                    <a:lumOff val="25000"/>
                  </a:schemeClr>
                </a:solidFill>
              </a:rPr>
              <a:t>Graphe planaire : </a:t>
            </a:r>
          </a:p>
          <a:p>
            <a:pPr marL="457200" indent="-457200" algn="l">
              <a:buFont typeface="+mj-lt"/>
              <a:buAutoNum type="arabicPeriod"/>
            </a:pPr>
            <a:endParaRPr lang="fr-FR" altLang="ko-KR" sz="1800" b="1" i="1" dirty="0">
              <a:solidFill>
                <a:schemeClr val="tx1">
                  <a:lumMod val="75000"/>
                  <a:lumOff val="25000"/>
                </a:schemeClr>
              </a:solidFill>
            </a:endParaRPr>
          </a:p>
          <a:p>
            <a:pPr marL="457200" indent="-457200" algn="l">
              <a:buFont typeface="+mj-lt"/>
              <a:buAutoNum type="arabicPeriod"/>
            </a:pPr>
            <a:endParaRPr lang="fr-FR" altLang="ko-KR" sz="1800" b="1" i="1" dirty="0">
              <a:solidFill>
                <a:schemeClr val="tx1">
                  <a:lumMod val="75000"/>
                  <a:lumOff val="25000"/>
                </a:schemeClr>
              </a:solidFill>
            </a:endParaRPr>
          </a:p>
        </p:txBody>
      </p:sp>
      <p:pic>
        <p:nvPicPr>
          <p:cNvPr id="3" name="Picture 2" descr="C:\Users\pc\Desktop\yMPAD.png"/>
          <p:cNvPicPr>
            <a:picLocks noChangeAspect="1" noChangeArrowheads="1"/>
          </p:cNvPicPr>
          <p:nvPr/>
        </p:nvPicPr>
        <p:blipFill>
          <a:blip r:embed="rId2"/>
          <a:srcRect/>
          <a:stretch>
            <a:fillRect/>
          </a:stretch>
        </p:blipFill>
        <p:spPr bwMode="auto">
          <a:xfrm>
            <a:off x="0" y="2286792"/>
            <a:ext cx="3776362" cy="1978813"/>
          </a:xfrm>
          <a:prstGeom prst="rect">
            <a:avLst/>
          </a:prstGeom>
          <a:noFill/>
        </p:spPr>
      </p:pic>
      <p:pic>
        <p:nvPicPr>
          <p:cNvPr id="1027" name="Picture 3" descr="C:\Users\pc\Desktop\5 colors theorem\Capture.JPG"/>
          <p:cNvPicPr>
            <a:picLocks noChangeAspect="1" noChangeArrowheads="1"/>
          </p:cNvPicPr>
          <p:nvPr/>
        </p:nvPicPr>
        <p:blipFill>
          <a:blip r:embed="rId3"/>
          <a:srcRect/>
          <a:stretch>
            <a:fillRect/>
          </a:stretch>
        </p:blipFill>
        <p:spPr bwMode="auto">
          <a:xfrm>
            <a:off x="4643438" y="1929602"/>
            <a:ext cx="3871907" cy="2532944"/>
          </a:xfrm>
          <a:prstGeom prst="rect">
            <a:avLst/>
          </a:prstGeom>
          <a:noFill/>
        </p:spPr>
      </p:pic>
    </p:spTree>
    <p:extLst>
      <p:ext uri="{BB962C8B-B14F-4D97-AF65-F5344CB8AC3E}">
        <p14:creationId xmlns:p14="http://schemas.microsoft.com/office/powerpoint/2010/main" val="2417106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64" y="123516"/>
            <a:ext cx="9144000" cy="576242"/>
          </a:xfrm>
        </p:spPr>
        <p:txBody>
          <a:bodyPr>
            <a:normAutofit fontScale="92500" lnSpcReduction="10000"/>
          </a:bodyPr>
          <a:lstStyle/>
          <a:p>
            <a:r>
              <a:rPr lang="fr-FR" altLang="ko-KR" dirty="0"/>
              <a:t>Etude théorique</a:t>
            </a:r>
            <a:endParaRPr lang="fr-FR" altLang="ko-KR" dirty="0">
              <a:solidFill>
                <a:schemeClr val="tx1">
                  <a:lumMod val="75000"/>
                  <a:lumOff val="25000"/>
                </a:schemeClr>
              </a:solidFill>
            </a:endParaRPr>
          </a:p>
        </p:txBody>
      </p:sp>
      <p:sp>
        <p:nvSpPr>
          <p:cNvPr id="49" name="Text Placeholder 1"/>
          <p:cNvSpPr>
            <a:spLocks noGrp="1"/>
          </p:cNvSpPr>
          <p:nvPr>
            <p:ph type="body" sz="quarter" idx="10"/>
          </p:nvPr>
        </p:nvSpPr>
        <p:spPr>
          <a:xfrm>
            <a:off x="214282" y="-1570860"/>
            <a:ext cx="3714776" cy="6500858"/>
          </a:xfrm>
        </p:spPr>
        <p:txBody>
          <a:bodyPr>
            <a:normAutofit/>
          </a:bodyPr>
          <a:lstStyle/>
          <a:p>
            <a:pPr marL="342900" indent="-342900" algn="l">
              <a:buFont typeface="Arial" panose="020B0604020202020204" pitchFamily="34" charset="0"/>
              <a:buChar char="•"/>
            </a:pPr>
            <a:r>
              <a:rPr lang="fr-FR" altLang="ko-KR" sz="2000" b="1" i="1" dirty="0">
                <a:solidFill>
                  <a:schemeClr val="tx1">
                    <a:lumMod val="75000"/>
                    <a:lumOff val="25000"/>
                  </a:schemeClr>
                </a:solidFill>
              </a:rPr>
              <a:t>Graphe connexe :</a:t>
            </a:r>
          </a:p>
          <a:p>
            <a:pPr marL="457200" indent="-457200" algn="l">
              <a:buFont typeface="+mj-lt"/>
              <a:buAutoNum type="arabicPeriod"/>
            </a:pPr>
            <a:endParaRPr lang="fr-FR" altLang="ko-KR" sz="1800" b="1" i="1" dirty="0">
              <a:solidFill>
                <a:schemeClr val="tx1">
                  <a:lumMod val="75000"/>
                  <a:lumOff val="25000"/>
                </a:schemeClr>
              </a:solidFill>
            </a:endParaRPr>
          </a:p>
        </p:txBody>
      </p:sp>
      <p:sp>
        <p:nvSpPr>
          <p:cNvPr id="6" name="Text Placeholder 1"/>
          <p:cNvSpPr>
            <a:spLocks noGrp="1"/>
          </p:cNvSpPr>
          <p:nvPr>
            <p:ph type="body" sz="quarter" idx="10"/>
          </p:nvPr>
        </p:nvSpPr>
        <p:spPr>
          <a:xfrm>
            <a:off x="4429124" y="-1356546"/>
            <a:ext cx="4357718" cy="6286544"/>
          </a:xfrm>
        </p:spPr>
        <p:txBody>
          <a:bodyPr>
            <a:normAutofit/>
          </a:bodyPr>
          <a:lstStyle/>
          <a:p>
            <a:pPr marL="342900" indent="-342900" algn="l">
              <a:buFont typeface="Arial" panose="020B0604020202020204" pitchFamily="34" charset="0"/>
              <a:buChar char="•"/>
            </a:pPr>
            <a:r>
              <a:rPr lang="fr-FR" altLang="ko-KR" sz="2000" b="1" i="1" dirty="0">
                <a:solidFill>
                  <a:schemeClr val="tx1">
                    <a:lumMod val="75000"/>
                    <a:lumOff val="25000"/>
                  </a:schemeClr>
                </a:solidFill>
              </a:rPr>
              <a:t>Graphe non connexe : </a:t>
            </a:r>
          </a:p>
          <a:p>
            <a:pPr marL="457200" indent="-457200" algn="l">
              <a:buFont typeface="+mj-lt"/>
              <a:buAutoNum type="arabicPeriod"/>
            </a:pPr>
            <a:endParaRPr lang="fr-FR" altLang="ko-KR" sz="1800" b="1" i="1" dirty="0">
              <a:solidFill>
                <a:schemeClr val="tx1">
                  <a:lumMod val="75000"/>
                  <a:lumOff val="25000"/>
                </a:schemeClr>
              </a:solidFill>
            </a:endParaRPr>
          </a:p>
          <a:p>
            <a:pPr marL="457200" indent="-457200" algn="l">
              <a:buFont typeface="+mj-lt"/>
              <a:buAutoNum type="arabicPeriod"/>
            </a:pPr>
            <a:endParaRPr lang="fr-FR" altLang="ko-KR" sz="1800" b="1" i="1" dirty="0">
              <a:solidFill>
                <a:schemeClr val="tx1">
                  <a:lumMod val="75000"/>
                  <a:lumOff val="25000"/>
                </a:schemeClr>
              </a:solidFill>
            </a:endParaRPr>
          </a:p>
        </p:txBody>
      </p:sp>
      <p:pic>
        <p:nvPicPr>
          <p:cNvPr id="2050" name="Picture 2" descr="C:\Users\pc\Desktop\5 colors theorem\connexe.png"/>
          <p:cNvPicPr>
            <a:picLocks noChangeAspect="1" noChangeArrowheads="1"/>
          </p:cNvPicPr>
          <p:nvPr/>
        </p:nvPicPr>
        <p:blipFill>
          <a:blip r:embed="rId2"/>
          <a:srcRect/>
          <a:stretch>
            <a:fillRect/>
          </a:stretch>
        </p:blipFill>
        <p:spPr bwMode="auto">
          <a:xfrm>
            <a:off x="357158" y="2286792"/>
            <a:ext cx="2853153" cy="2412211"/>
          </a:xfrm>
          <a:prstGeom prst="rect">
            <a:avLst/>
          </a:prstGeom>
          <a:noFill/>
        </p:spPr>
      </p:pic>
      <p:pic>
        <p:nvPicPr>
          <p:cNvPr id="2051" name="Picture 3" descr="C:\Users\pc\Desktop\5 colors theorem\pas connexe.png"/>
          <p:cNvPicPr>
            <a:picLocks noChangeAspect="1" noChangeArrowheads="1"/>
          </p:cNvPicPr>
          <p:nvPr/>
        </p:nvPicPr>
        <p:blipFill>
          <a:blip r:embed="rId3"/>
          <a:srcRect/>
          <a:stretch>
            <a:fillRect/>
          </a:stretch>
        </p:blipFill>
        <p:spPr bwMode="auto">
          <a:xfrm>
            <a:off x="4786314" y="1715288"/>
            <a:ext cx="3073421" cy="3143272"/>
          </a:xfrm>
          <a:prstGeom prst="rect">
            <a:avLst/>
          </a:prstGeom>
          <a:noFill/>
        </p:spPr>
      </p:pic>
    </p:spTree>
    <p:extLst>
      <p:ext uri="{BB962C8B-B14F-4D97-AF65-F5344CB8AC3E}">
        <p14:creationId xmlns:p14="http://schemas.microsoft.com/office/powerpoint/2010/main" val="2417106610"/>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589</TotalTime>
  <Words>795</Words>
  <Application>Microsoft Office PowerPoint</Application>
  <PresentationFormat>Personnalisé</PresentationFormat>
  <Paragraphs>137</Paragraphs>
  <Slides>35</Slides>
  <Notes>1</Notes>
  <HiddenSlides>0</HiddenSlides>
  <MMClips>0</MMClips>
  <ScaleCrop>false</ScaleCrop>
  <HeadingPairs>
    <vt:vector size="4" baseType="variant">
      <vt:variant>
        <vt:lpstr>Thème</vt:lpstr>
      </vt:variant>
      <vt:variant>
        <vt:i4>1</vt:i4>
      </vt:variant>
      <vt:variant>
        <vt:lpstr>Titres des diapositives</vt:lpstr>
      </vt:variant>
      <vt:variant>
        <vt:i4>35</vt:i4>
      </vt:variant>
    </vt:vector>
  </HeadingPairs>
  <TitlesOfParts>
    <vt:vector size="36" baseType="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Issam Assafi</dc:creator>
  <cp:lastModifiedBy>Issam Assafi</cp:lastModifiedBy>
  <cp:revision>29</cp:revision>
  <dcterms:created xsi:type="dcterms:W3CDTF">2018-03-18T11:56:16Z</dcterms:created>
  <dcterms:modified xsi:type="dcterms:W3CDTF">2018-03-19T09:00:47Z</dcterms:modified>
</cp:coreProperties>
</file>